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8" r:id="rId2"/>
    <p:sldId id="259" r:id="rId3"/>
  </p:sldIdLst>
  <p:sldSz cx="7556500" cy="10693400"/>
  <p:notesSz cx="6858000" cy="9144000"/>
  <p:embeddedFontLst>
    <p:embeddedFont>
      <p:font typeface="微軟正黑體" panose="020B0604030504040204" pitchFamily="34" charset="-120"/>
      <p:regular r:id="rId5"/>
      <p:bold r:id="rId6"/>
    </p:embeddedFont>
    <p:embeddedFont>
      <p:font typeface="Calibri" panose="020F0502020204030204" pitchFamily="34" charset="0"/>
      <p:regular r:id="rId7"/>
      <p:bold r:id="rId8"/>
      <p:italic r:id="rId9"/>
      <p:boldItalic r:id="rId10"/>
    </p:embeddedFont>
    <p:embeddedFont>
      <p:font typeface="Public Sans" panose="02020500000000000000" charset="0"/>
      <p:regular r:id="rId11"/>
    </p:embeddedFont>
    <p:embeddedFont>
      <p:font typeface="Public Sans Bold" panose="02020500000000000000"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1265"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752A6-9A6D-4C77-97A7-D88554221F86}" type="datetimeFigureOut">
              <a:rPr lang="zh-TW" altLang="en-US" smtClean="0"/>
              <a:t>2025/5/6</a:t>
            </a:fld>
            <a:endParaRPr lang="zh-TW"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6414C-C243-4ECD-801A-FB0604CFCD65}" type="slidenum">
              <a:rPr lang="zh-TW" altLang="en-US" smtClean="0"/>
              <a:t>‹#›</a:t>
            </a:fld>
            <a:endParaRPr lang="zh-TW" altLang="en-US"/>
          </a:p>
        </p:txBody>
      </p:sp>
    </p:spTree>
    <p:extLst>
      <p:ext uri="{BB962C8B-B14F-4D97-AF65-F5344CB8AC3E}">
        <p14:creationId xmlns:p14="http://schemas.microsoft.com/office/powerpoint/2010/main" val="422032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E96414C-C243-4ECD-801A-FB0604CFCD65}" type="slidenum">
              <a:rPr lang="zh-TW" altLang="en-US" smtClean="0"/>
              <a:t>1</a:t>
            </a:fld>
            <a:endParaRPr lang="zh-TW" altLang="en-US"/>
          </a:p>
        </p:txBody>
      </p:sp>
    </p:spTree>
    <p:extLst>
      <p:ext uri="{BB962C8B-B14F-4D97-AF65-F5344CB8AC3E}">
        <p14:creationId xmlns:p14="http://schemas.microsoft.com/office/powerpoint/2010/main" val="416909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E96414C-C243-4ECD-801A-FB0604CFCD65}" type="slidenum">
              <a:rPr lang="zh-TW" altLang="en-US" smtClean="0"/>
              <a:t>2</a:t>
            </a:fld>
            <a:endParaRPr lang="zh-TW" altLang="en-US"/>
          </a:p>
        </p:txBody>
      </p:sp>
    </p:spTree>
    <p:extLst>
      <p:ext uri="{BB962C8B-B14F-4D97-AF65-F5344CB8AC3E}">
        <p14:creationId xmlns:p14="http://schemas.microsoft.com/office/powerpoint/2010/main" val="215628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3FCF4A-1AAE-4CD9-A920-1785084DD26B}" type="datetime1">
              <a:rPr lang="en-US" altLang="zh-TW"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3C4B2-223C-483E-895D-FFD9FBAB6A61}" type="datetime1">
              <a:rPr lang="en-US" altLang="zh-TW"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E391-21B7-4EF9-B188-5CE6E29F9ABF}" type="datetime1">
              <a:rPr lang="en-US" altLang="zh-TW"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19F270-DD98-4B2F-B24A-F125D8074D33}" type="datetime1">
              <a:rPr lang="en-US" altLang="zh-TW"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92F20-8268-47B1-9A11-2FFD346DA67A}" type="datetime1">
              <a:rPr lang="en-US" altLang="zh-TW"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F59195-AC53-4361-A42B-49CA8389B95A}" type="datetime1">
              <a:rPr lang="en-US" altLang="zh-TW"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AD5E8-34EC-45B1-B11D-35B229E55997}" type="datetime1">
              <a:rPr lang="en-US" altLang="zh-TW"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FB8175-7395-4C5F-8CF3-9414FE7644AF}" type="datetime1">
              <a:rPr lang="en-US" altLang="zh-TW"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4CB9D-D9DB-4BB9-9E2B-1C22808B2617}" type="datetime1">
              <a:rPr lang="en-US" altLang="zh-TW"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B07E3-85B7-44B2-B81E-1C7E0B9A3FD4}" type="datetime1">
              <a:rPr lang="en-US" altLang="zh-TW"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1A002F-44E9-417B-BD49-DE1710C3D22D}" type="datetime1">
              <a:rPr lang="en-US" altLang="zh-TW"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32AAD-7BC0-42B0-8989-E834500DC3FF}" type="datetime1">
              <a:rPr lang="en-US" altLang="zh-TW" smtClean="0"/>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1E2"/>
        </a:solidFill>
        <a:effectLst/>
      </p:bgPr>
    </p:bg>
    <p:spTree>
      <p:nvGrpSpPr>
        <p:cNvPr id="1" name=""/>
        <p:cNvGrpSpPr/>
        <p:nvPr/>
      </p:nvGrpSpPr>
      <p:grpSpPr>
        <a:xfrm>
          <a:off x="0" y="0"/>
          <a:ext cx="0" cy="0"/>
          <a:chOff x="0" y="0"/>
          <a:chExt cx="0" cy="0"/>
        </a:xfrm>
      </p:grpSpPr>
      <p:sp>
        <p:nvSpPr>
          <p:cNvPr id="17" name="Freeform 17"/>
          <p:cNvSpPr/>
          <p:nvPr/>
        </p:nvSpPr>
        <p:spPr>
          <a:xfrm>
            <a:off x="2139958" y="9793342"/>
            <a:ext cx="4860731" cy="358024"/>
          </a:xfrm>
          <a:custGeom>
            <a:avLst/>
            <a:gdLst/>
            <a:ahLst/>
            <a:cxnLst/>
            <a:rect l="l" t="t" r="r" b="b"/>
            <a:pathLst>
              <a:path w="4860731" h="358024">
                <a:moveTo>
                  <a:pt x="0" y="0"/>
                </a:moveTo>
                <a:lnTo>
                  <a:pt x="4860731" y="0"/>
                </a:lnTo>
                <a:lnTo>
                  <a:pt x="4860731" y="358025"/>
                </a:lnTo>
                <a:lnTo>
                  <a:pt x="0" y="358025"/>
                </a:lnTo>
                <a:lnTo>
                  <a:pt x="0" y="0"/>
                </a:lnTo>
                <a:close/>
              </a:path>
            </a:pathLst>
          </a:custGeom>
          <a:blipFill>
            <a:blip r:embed="rId3">
              <a:alphaModFix amt="60000"/>
            </a:blip>
            <a:stretch>
              <a:fillRect t="-135892"/>
            </a:stretch>
          </a:blipFill>
        </p:spPr>
      </p:sp>
      <p:grpSp>
        <p:nvGrpSpPr>
          <p:cNvPr id="18" name="Group 18"/>
          <p:cNvGrpSpPr/>
          <p:nvPr/>
        </p:nvGrpSpPr>
        <p:grpSpPr>
          <a:xfrm>
            <a:off x="1403936" y="3817899"/>
            <a:ext cx="6014133" cy="6634202"/>
            <a:chOff x="0" y="0"/>
            <a:chExt cx="1859030" cy="2189697"/>
          </a:xfrm>
        </p:grpSpPr>
        <p:sp>
          <p:nvSpPr>
            <p:cNvPr id="19" name="Freeform 19"/>
            <p:cNvSpPr/>
            <p:nvPr/>
          </p:nvSpPr>
          <p:spPr>
            <a:xfrm>
              <a:off x="0" y="0"/>
              <a:ext cx="1859030" cy="2189697"/>
            </a:xfrm>
            <a:custGeom>
              <a:avLst/>
              <a:gdLst/>
              <a:ahLst/>
              <a:cxnLst/>
              <a:rect l="l" t="t" r="r" b="b"/>
              <a:pathLst>
                <a:path w="1859030" h="2189697">
                  <a:moveTo>
                    <a:pt x="29849" y="0"/>
                  </a:moveTo>
                  <a:lnTo>
                    <a:pt x="1829181" y="0"/>
                  </a:lnTo>
                  <a:cubicBezTo>
                    <a:pt x="1837098" y="0"/>
                    <a:pt x="1844690" y="3145"/>
                    <a:pt x="1850288" y="8743"/>
                  </a:cubicBezTo>
                  <a:cubicBezTo>
                    <a:pt x="1855886" y="14340"/>
                    <a:pt x="1859030" y="21933"/>
                    <a:pt x="1859030" y="29849"/>
                  </a:cubicBezTo>
                  <a:lnTo>
                    <a:pt x="1859030" y="2159848"/>
                  </a:lnTo>
                  <a:cubicBezTo>
                    <a:pt x="1859030" y="2176333"/>
                    <a:pt x="1845666" y="2189697"/>
                    <a:pt x="1829181" y="2189697"/>
                  </a:cubicBezTo>
                  <a:lnTo>
                    <a:pt x="29849" y="2189697"/>
                  </a:lnTo>
                  <a:cubicBezTo>
                    <a:pt x="21933" y="2189697"/>
                    <a:pt x="14340" y="2186552"/>
                    <a:pt x="8743" y="2180954"/>
                  </a:cubicBezTo>
                  <a:cubicBezTo>
                    <a:pt x="3145" y="2175356"/>
                    <a:pt x="0" y="2167764"/>
                    <a:pt x="0" y="2159848"/>
                  </a:cubicBezTo>
                  <a:lnTo>
                    <a:pt x="0" y="29849"/>
                  </a:lnTo>
                  <a:cubicBezTo>
                    <a:pt x="0" y="13364"/>
                    <a:pt x="13364" y="0"/>
                    <a:pt x="29849" y="0"/>
                  </a:cubicBezTo>
                  <a:close/>
                </a:path>
              </a:pathLst>
            </a:custGeom>
            <a:solidFill>
              <a:srgbClr val="FFFFFF"/>
            </a:solidFill>
          </p:spPr>
        </p:sp>
        <p:sp>
          <p:nvSpPr>
            <p:cNvPr id="20" name="TextBox 20"/>
            <p:cNvSpPr txBox="1"/>
            <p:nvPr/>
          </p:nvSpPr>
          <p:spPr>
            <a:xfrm>
              <a:off x="0" y="-28575"/>
              <a:ext cx="1859030" cy="2218272"/>
            </a:xfrm>
            <a:prstGeom prst="rect">
              <a:avLst/>
            </a:prstGeom>
          </p:spPr>
          <p:txBody>
            <a:bodyPr lIns="50800" tIns="50800" rIns="50800" bIns="50800" rtlCol="0" anchor="ctr"/>
            <a:lstStyle/>
            <a:p>
              <a:pPr algn="ctr">
                <a:lnSpc>
                  <a:spcPts val="1960"/>
                </a:lnSpc>
                <a:spcBef>
                  <a:spcPct val="0"/>
                </a:spcBef>
              </a:pPr>
              <a:endParaRPr/>
            </a:p>
          </p:txBody>
        </p:sp>
      </p:grpSp>
      <p:sp>
        <p:nvSpPr>
          <p:cNvPr id="22" name="AutoShape 22"/>
          <p:cNvSpPr/>
          <p:nvPr/>
        </p:nvSpPr>
        <p:spPr>
          <a:xfrm>
            <a:off x="2430418" y="6282404"/>
            <a:ext cx="4005516" cy="0"/>
          </a:xfrm>
          <a:prstGeom prst="line">
            <a:avLst/>
          </a:prstGeom>
          <a:ln w="19050" cap="rnd">
            <a:solidFill>
              <a:srgbClr val="A6A6A6"/>
            </a:solidFill>
            <a:prstDash val="sysDot"/>
            <a:headEnd type="none" w="sm" len="sm"/>
            <a:tailEnd type="none" w="sm" len="sm"/>
          </a:ln>
        </p:spPr>
      </p:sp>
      <p:grpSp>
        <p:nvGrpSpPr>
          <p:cNvPr id="133" name="群組 132">
            <a:extLst>
              <a:ext uri="{FF2B5EF4-FFF2-40B4-BE49-F238E27FC236}">
                <a16:creationId xmlns:a16="http://schemas.microsoft.com/office/drawing/2014/main" id="{315284AC-7CD2-4310-81E9-152E1A00B801}"/>
              </a:ext>
            </a:extLst>
          </p:cNvPr>
          <p:cNvGrpSpPr/>
          <p:nvPr/>
        </p:nvGrpSpPr>
        <p:grpSpPr>
          <a:xfrm>
            <a:off x="1035050" y="4104963"/>
            <a:ext cx="1600995" cy="590843"/>
            <a:chOff x="1035050" y="4104963"/>
            <a:chExt cx="1600995" cy="590843"/>
          </a:xfrm>
        </p:grpSpPr>
        <p:grpSp>
          <p:nvGrpSpPr>
            <p:cNvPr id="2" name="Group 2"/>
            <p:cNvGrpSpPr/>
            <p:nvPr/>
          </p:nvGrpSpPr>
          <p:grpSpPr>
            <a:xfrm>
              <a:off x="1035050" y="4308434"/>
              <a:ext cx="387372" cy="3873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696B4"/>
              </a:solidFill>
            </p:spPr>
          </p:sp>
          <p:sp>
            <p:nvSpPr>
              <p:cNvPr id="4" name="TextBox 4"/>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5400000">
              <a:off x="1733812" y="3609672"/>
              <a:ext cx="406941" cy="1397524"/>
              <a:chOff x="0" y="0"/>
              <a:chExt cx="580367" cy="1993108"/>
            </a:xfrm>
          </p:grpSpPr>
          <p:sp>
            <p:nvSpPr>
              <p:cNvPr id="24" name="Freeform 24"/>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2B2CF"/>
              </a:solidFill>
            </p:spPr>
          </p:sp>
          <p:sp>
            <p:nvSpPr>
              <p:cNvPr id="25" name="TextBox 25"/>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26" name="Freeform 26"/>
            <p:cNvSpPr/>
            <p:nvPr/>
          </p:nvSpPr>
          <p:spPr>
            <a:xfrm rot="5400000">
              <a:off x="1035050" y="4104963"/>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134" name="群組 133">
            <a:extLst>
              <a:ext uri="{FF2B5EF4-FFF2-40B4-BE49-F238E27FC236}">
                <a16:creationId xmlns:a16="http://schemas.microsoft.com/office/drawing/2014/main" id="{E9230DC3-EA37-4AC1-AF78-E1BAF382DC15}"/>
              </a:ext>
            </a:extLst>
          </p:cNvPr>
          <p:cNvGrpSpPr/>
          <p:nvPr/>
        </p:nvGrpSpPr>
        <p:grpSpPr>
          <a:xfrm>
            <a:off x="1035050" y="6279857"/>
            <a:ext cx="1600995" cy="590843"/>
            <a:chOff x="1035050" y="5277159"/>
            <a:chExt cx="1600995" cy="590843"/>
          </a:xfrm>
        </p:grpSpPr>
        <p:grpSp>
          <p:nvGrpSpPr>
            <p:cNvPr id="5" name="Group 5"/>
            <p:cNvGrpSpPr/>
            <p:nvPr/>
          </p:nvGrpSpPr>
          <p:grpSpPr>
            <a:xfrm>
              <a:off x="1035050" y="5480630"/>
              <a:ext cx="387372" cy="38737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A9D4C9"/>
              </a:solidFill>
            </p:spPr>
          </p:sp>
          <p:sp>
            <p:nvSpPr>
              <p:cNvPr id="7" name="TextBox 7"/>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rot="-5400000">
              <a:off x="1733812" y="4781868"/>
              <a:ext cx="406941" cy="1397524"/>
              <a:chOff x="0" y="0"/>
              <a:chExt cx="580367" cy="1993108"/>
            </a:xfrm>
          </p:grpSpPr>
          <p:sp>
            <p:nvSpPr>
              <p:cNvPr id="28" name="Freeform 28"/>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EE6DC"/>
              </a:solidFill>
            </p:spPr>
          </p:sp>
          <p:sp>
            <p:nvSpPr>
              <p:cNvPr id="29" name="TextBox 29"/>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30" name="Freeform 30"/>
            <p:cNvSpPr/>
            <p:nvPr/>
          </p:nvSpPr>
          <p:spPr>
            <a:xfrm rot="5400000">
              <a:off x="1035050" y="5277159"/>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31" name="Group 31"/>
          <p:cNvGrpSpPr/>
          <p:nvPr/>
        </p:nvGrpSpPr>
        <p:grpSpPr>
          <a:xfrm>
            <a:off x="4538332" y="38356"/>
            <a:ext cx="3018168" cy="3430088"/>
            <a:chOff x="0" y="0"/>
            <a:chExt cx="1124269" cy="1245721"/>
          </a:xfrm>
        </p:grpSpPr>
        <p:sp>
          <p:nvSpPr>
            <p:cNvPr id="32" name="Freeform 32"/>
            <p:cNvSpPr/>
            <p:nvPr/>
          </p:nvSpPr>
          <p:spPr>
            <a:xfrm>
              <a:off x="0" y="0"/>
              <a:ext cx="1124269" cy="1245721"/>
            </a:xfrm>
            <a:custGeom>
              <a:avLst/>
              <a:gdLst/>
              <a:ahLst/>
              <a:cxnLst/>
              <a:rect l="l" t="t" r="r" b="b"/>
              <a:pathLst>
                <a:path w="1124269" h="1245721">
                  <a:moveTo>
                    <a:pt x="0" y="0"/>
                  </a:moveTo>
                  <a:lnTo>
                    <a:pt x="1124269" y="0"/>
                  </a:lnTo>
                  <a:lnTo>
                    <a:pt x="1124269" y="1245721"/>
                  </a:lnTo>
                  <a:lnTo>
                    <a:pt x="0" y="1245721"/>
                  </a:lnTo>
                  <a:close/>
                </a:path>
              </a:pathLst>
            </a:custGeom>
            <a:solidFill>
              <a:srgbClr val="404040"/>
            </a:solidFill>
          </p:spPr>
        </p:sp>
        <p:sp>
          <p:nvSpPr>
            <p:cNvPr id="33" name="TextBox 33"/>
            <p:cNvSpPr txBox="1"/>
            <p:nvPr/>
          </p:nvSpPr>
          <p:spPr>
            <a:xfrm>
              <a:off x="0" y="-28575"/>
              <a:ext cx="1124269" cy="1274296"/>
            </a:xfrm>
            <a:prstGeom prst="rect">
              <a:avLst/>
            </a:prstGeom>
          </p:spPr>
          <p:txBody>
            <a:bodyPr lIns="50800" tIns="50800" rIns="50800" bIns="50800" rtlCol="0" anchor="ctr"/>
            <a:lstStyle/>
            <a:p>
              <a:pPr algn="ctr">
                <a:lnSpc>
                  <a:spcPts val="1960"/>
                </a:lnSpc>
                <a:spcBef>
                  <a:spcPct val="0"/>
                </a:spcBef>
              </a:pPr>
              <a:endParaRPr/>
            </a:p>
          </p:txBody>
        </p:sp>
      </p:grpSp>
      <p:sp>
        <p:nvSpPr>
          <p:cNvPr id="36" name="AutoShape 36"/>
          <p:cNvSpPr/>
          <p:nvPr/>
        </p:nvSpPr>
        <p:spPr>
          <a:xfrm>
            <a:off x="2430418" y="8211862"/>
            <a:ext cx="4005516" cy="0"/>
          </a:xfrm>
          <a:prstGeom prst="line">
            <a:avLst/>
          </a:prstGeom>
          <a:ln w="19050" cap="rnd">
            <a:solidFill>
              <a:srgbClr val="A6A6A6"/>
            </a:solidFill>
            <a:prstDash val="sysDot"/>
            <a:headEnd type="none" w="sm" len="sm"/>
            <a:tailEnd type="none" w="sm" len="sm"/>
          </a:ln>
        </p:spPr>
      </p:sp>
      <p:grpSp>
        <p:nvGrpSpPr>
          <p:cNvPr id="135" name="群組 134">
            <a:extLst>
              <a:ext uri="{FF2B5EF4-FFF2-40B4-BE49-F238E27FC236}">
                <a16:creationId xmlns:a16="http://schemas.microsoft.com/office/drawing/2014/main" id="{B235F69D-3B9D-4341-BE3E-B831F82445EA}"/>
              </a:ext>
            </a:extLst>
          </p:cNvPr>
          <p:cNvGrpSpPr/>
          <p:nvPr/>
        </p:nvGrpSpPr>
        <p:grpSpPr>
          <a:xfrm>
            <a:off x="1035050" y="8184857"/>
            <a:ext cx="1600995" cy="590843"/>
            <a:chOff x="1035050" y="8764645"/>
            <a:chExt cx="1600995" cy="590843"/>
          </a:xfrm>
        </p:grpSpPr>
        <p:grpSp>
          <p:nvGrpSpPr>
            <p:cNvPr id="14" name="Group 14"/>
            <p:cNvGrpSpPr/>
            <p:nvPr/>
          </p:nvGrpSpPr>
          <p:grpSpPr>
            <a:xfrm>
              <a:off x="1035050" y="8968116"/>
              <a:ext cx="387372" cy="38737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696B4"/>
              </a:solidFill>
            </p:spPr>
          </p:sp>
          <p:sp>
            <p:nvSpPr>
              <p:cNvPr id="16" name="TextBox 16"/>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rot="-5400000">
              <a:off x="1733812" y="8269354"/>
              <a:ext cx="406941" cy="1397524"/>
              <a:chOff x="0" y="0"/>
              <a:chExt cx="580367" cy="1993108"/>
            </a:xfrm>
          </p:grpSpPr>
          <p:sp>
            <p:nvSpPr>
              <p:cNvPr id="46" name="Freeform 46"/>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2B2CF"/>
              </a:solidFill>
            </p:spPr>
          </p:sp>
          <p:sp>
            <p:nvSpPr>
              <p:cNvPr id="47" name="TextBox 47"/>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48" name="Freeform 48"/>
            <p:cNvSpPr/>
            <p:nvPr/>
          </p:nvSpPr>
          <p:spPr>
            <a:xfrm rot="5400000">
              <a:off x="1035050" y="8764645"/>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49" name="Group 49"/>
          <p:cNvGrpSpPr/>
          <p:nvPr/>
        </p:nvGrpSpPr>
        <p:grpSpPr>
          <a:xfrm>
            <a:off x="6769411" y="4092453"/>
            <a:ext cx="182021" cy="182021"/>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1" name="TextBox 5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2" name="Group 52"/>
          <p:cNvGrpSpPr/>
          <p:nvPr/>
        </p:nvGrpSpPr>
        <p:grpSpPr>
          <a:xfrm>
            <a:off x="6769411" y="4430566"/>
            <a:ext cx="182021" cy="18202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4" name="TextBox 5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5" name="Group 55"/>
          <p:cNvGrpSpPr/>
          <p:nvPr/>
        </p:nvGrpSpPr>
        <p:grpSpPr>
          <a:xfrm>
            <a:off x="6769411" y="4768680"/>
            <a:ext cx="182021" cy="182021"/>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7" name="TextBox 5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8" name="Group 58"/>
          <p:cNvGrpSpPr/>
          <p:nvPr/>
        </p:nvGrpSpPr>
        <p:grpSpPr>
          <a:xfrm>
            <a:off x="6769411" y="5106793"/>
            <a:ext cx="182021" cy="18202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0" name="TextBox 6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1" name="Group 61"/>
          <p:cNvGrpSpPr/>
          <p:nvPr/>
        </p:nvGrpSpPr>
        <p:grpSpPr>
          <a:xfrm>
            <a:off x="6769411" y="5441214"/>
            <a:ext cx="182021" cy="18202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3" name="TextBox 6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4" name="Group 64"/>
          <p:cNvGrpSpPr/>
          <p:nvPr/>
        </p:nvGrpSpPr>
        <p:grpSpPr>
          <a:xfrm>
            <a:off x="6769411" y="5779327"/>
            <a:ext cx="182021" cy="182021"/>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6" name="TextBox 6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7" name="Group 67"/>
          <p:cNvGrpSpPr/>
          <p:nvPr/>
        </p:nvGrpSpPr>
        <p:grpSpPr>
          <a:xfrm>
            <a:off x="6769411" y="6117441"/>
            <a:ext cx="182021" cy="182021"/>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9" name="TextBox 6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6769411" y="6455554"/>
            <a:ext cx="182021" cy="182021"/>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2" name="TextBox 7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3" name="Group 73"/>
          <p:cNvGrpSpPr/>
          <p:nvPr/>
        </p:nvGrpSpPr>
        <p:grpSpPr>
          <a:xfrm>
            <a:off x="6769411" y="6789975"/>
            <a:ext cx="182021" cy="182021"/>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5" name="TextBox 7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6" name="Group 76"/>
          <p:cNvGrpSpPr/>
          <p:nvPr/>
        </p:nvGrpSpPr>
        <p:grpSpPr>
          <a:xfrm>
            <a:off x="6769411" y="7128088"/>
            <a:ext cx="182021" cy="182021"/>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8" name="TextBox 7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9" name="Group 79"/>
          <p:cNvGrpSpPr/>
          <p:nvPr/>
        </p:nvGrpSpPr>
        <p:grpSpPr>
          <a:xfrm>
            <a:off x="6769411" y="7466202"/>
            <a:ext cx="182021" cy="182021"/>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1" name="TextBox 8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2" name="Group 82"/>
          <p:cNvGrpSpPr/>
          <p:nvPr/>
        </p:nvGrpSpPr>
        <p:grpSpPr>
          <a:xfrm>
            <a:off x="6769411" y="7804315"/>
            <a:ext cx="182021" cy="182021"/>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4" name="TextBox 8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5" name="Group 85"/>
          <p:cNvGrpSpPr/>
          <p:nvPr/>
        </p:nvGrpSpPr>
        <p:grpSpPr>
          <a:xfrm>
            <a:off x="6769411" y="8138736"/>
            <a:ext cx="182021" cy="182021"/>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7" name="TextBox 8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8" name="Group 88"/>
          <p:cNvGrpSpPr/>
          <p:nvPr/>
        </p:nvGrpSpPr>
        <p:grpSpPr>
          <a:xfrm>
            <a:off x="6769411" y="8476849"/>
            <a:ext cx="182021" cy="182021"/>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0" name="TextBox 9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1" name="Group 91"/>
          <p:cNvGrpSpPr/>
          <p:nvPr/>
        </p:nvGrpSpPr>
        <p:grpSpPr>
          <a:xfrm>
            <a:off x="6769411" y="8814963"/>
            <a:ext cx="182021" cy="182021"/>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3" name="TextBox 9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4" name="Group 94"/>
          <p:cNvGrpSpPr/>
          <p:nvPr/>
        </p:nvGrpSpPr>
        <p:grpSpPr>
          <a:xfrm>
            <a:off x="6769411" y="9153076"/>
            <a:ext cx="182021" cy="182021"/>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6" name="TextBox 9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97"/>
          <p:cNvGrpSpPr/>
          <p:nvPr/>
        </p:nvGrpSpPr>
        <p:grpSpPr>
          <a:xfrm>
            <a:off x="6769411" y="9487497"/>
            <a:ext cx="182021" cy="182021"/>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9" name="TextBox 9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0" name="AutoShape 100"/>
          <p:cNvSpPr/>
          <p:nvPr/>
        </p:nvSpPr>
        <p:spPr>
          <a:xfrm>
            <a:off x="5014790" y="827905"/>
            <a:ext cx="2648594" cy="0"/>
          </a:xfrm>
          <a:prstGeom prst="line">
            <a:avLst/>
          </a:prstGeom>
          <a:ln w="9525" cap="flat">
            <a:solidFill>
              <a:srgbClr val="FFFFFF"/>
            </a:solidFill>
            <a:prstDash val="solid"/>
            <a:headEnd type="none" w="sm" len="sm"/>
            <a:tailEnd type="none" w="sm" len="sm"/>
          </a:ln>
        </p:spPr>
      </p:sp>
      <p:sp>
        <p:nvSpPr>
          <p:cNvPr id="101" name="AutoShape 101"/>
          <p:cNvSpPr/>
          <p:nvPr/>
        </p:nvSpPr>
        <p:spPr>
          <a:xfrm>
            <a:off x="5014790" y="1660573"/>
            <a:ext cx="2648594" cy="0"/>
          </a:xfrm>
          <a:prstGeom prst="line">
            <a:avLst/>
          </a:prstGeom>
          <a:ln w="9525" cap="flat">
            <a:solidFill>
              <a:srgbClr val="FFFFFF"/>
            </a:solidFill>
            <a:prstDash val="solid"/>
            <a:headEnd type="none" w="sm" len="sm"/>
            <a:tailEnd type="none" w="sm" len="sm"/>
          </a:ln>
        </p:spPr>
      </p:sp>
      <p:sp>
        <p:nvSpPr>
          <p:cNvPr id="102" name="AutoShape 102"/>
          <p:cNvSpPr/>
          <p:nvPr/>
        </p:nvSpPr>
        <p:spPr>
          <a:xfrm>
            <a:off x="5014790" y="2493240"/>
            <a:ext cx="2648594" cy="0"/>
          </a:xfrm>
          <a:prstGeom prst="line">
            <a:avLst/>
          </a:prstGeom>
          <a:ln w="9525" cap="flat">
            <a:solidFill>
              <a:srgbClr val="FFFFFF"/>
            </a:solidFill>
            <a:prstDash val="solid"/>
            <a:headEnd type="none" w="sm" len="sm"/>
            <a:tailEnd type="none" w="sm" len="sm"/>
          </a:ln>
        </p:spPr>
      </p:sp>
      <p:sp>
        <p:nvSpPr>
          <p:cNvPr id="103" name="TextBox 103"/>
          <p:cNvSpPr txBox="1"/>
          <p:nvPr/>
        </p:nvSpPr>
        <p:spPr>
          <a:xfrm rot="-5400000">
            <a:off x="-2861038" y="6069783"/>
            <a:ext cx="6480000" cy="1101455"/>
          </a:xfrm>
          <a:prstGeom prst="rect">
            <a:avLst/>
          </a:prstGeom>
        </p:spPr>
        <p:txBody>
          <a:bodyPr lIns="0" tIns="0" rIns="0" bIns="0" rtlCol="0" anchor="t">
            <a:spAutoFit/>
          </a:bodyPr>
          <a:lstStyle/>
          <a:p>
            <a:pPr>
              <a:lnSpc>
                <a:spcPts val="9843"/>
              </a:lnSpc>
            </a:pPr>
            <a:r>
              <a:rPr lang="zh-TW" altLang="en-US" sz="5400" b="1" spc="656" dirty="0">
                <a:solidFill>
                  <a:schemeClr val="accent3">
                    <a:lumMod val="75000"/>
                  </a:schemeClr>
                </a:solidFill>
                <a:latin typeface="微軟正黑體" panose="020B0604030504040204" pitchFamily="34" charset="-120"/>
                <a:ea typeface="微軟正黑體" panose="020B0604030504040204" pitchFamily="34" charset="-120"/>
                <a:cs typeface="Public Sans Bold"/>
                <a:sym typeface="Public Sans Bold"/>
              </a:rPr>
              <a:t>多元表現綜整心得</a:t>
            </a:r>
            <a:endParaRPr lang="en-US" sz="5400" b="1" spc="656" dirty="0">
              <a:solidFill>
                <a:schemeClr val="accent3">
                  <a:lumMod val="75000"/>
                </a:schemeClr>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04" name="TextBox 104"/>
          <p:cNvSpPr txBox="1"/>
          <p:nvPr/>
        </p:nvSpPr>
        <p:spPr>
          <a:xfrm>
            <a:off x="2430418" y="4650280"/>
            <a:ext cx="4338992" cy="1351075"/>
          </a:xfrm>
          <a:prstGeom prst="rect">
            <a:avLst/>
          </a:prstGeom>
        </p:spPr>
        <p:txBody>
          <a:bodyPr wrap="square" lIns="0" tIns="0" rIns="0" bIns="0" rtlCol="0" anchor="t">
            <a:spAutoFit/>
          </a:bodyPr>
          <a:lstStyle/>
          <a:p>
            <a:pPr>
              <a:lnSpc>
                <a:spcPct val="150000"/>
              </a:lnSpc>
            </a:pPr>
            <a:r>
              <a:rPr lang="zh-TW" altLang="en-US" sz="1200" dirty="0">
                <a:latin typeface="微軟正黑體" panose="020B0604030504040204" pitchFamily="34" charset="-120"/>
                <a:ea typeface="微軟正黑體" panose="020B0604030504040204" pitchFamily="34" charset="-120"/>
              </a:rPr>
              <a:t>在高中階段，我不僅專注於資訊與科技領域的專業學習，也在多元活動中累積了豐富的經驗，進一步培養了</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分析能力</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溝通能力</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執行力</a:t>
            </a:r>
            <a:r>
              <a:rPr lang="zh-TW" altLang="en-US" sz="1200" dirty="0">
                <a:latin typeface="微軟正黑體" panose="020B0604030504040204" pitchFamily="34" charset="-120"/>
                <a:ea typeface="微軟正黑體" panose="020B0604030504040204" pitchFamily="34" charset="-120"/>
              </a:rPr>
              <a:t>與</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思辨能力</a:t>
            </a:r>
            <a:r>
              <a:rPr lang="zh-TW" altLang="en-US" sz="1200" dirty="0">
                <a:latin typeface="微軟正黑體" panose="020B0604030504040204" pitchFamily="34" charset="-120"/>
                <a:ea typeface="微軟正黑體" panose="020B0604030504040204" pitchFamily="34" charset="-120"/>
              </a:rPr>
              <a:t>等核心素養。雖然我沒有比賽獲獎或專業證照加持，但我學會了如何從錯誤中成長、如何與他人合作，以及如何將反思轉化為具體的改進行動，這也是</a:t>
            </a:r>
            <a:r>
              <a:rPr lang="zh-TW" altLang="en-US" sz="1200" b="1" dirty="0">
                <a:latin typeface="微軟正黑體" panose="020B0604030504040204" pitchFamily="34" charset="-120"/>
                <a:ea typeface="微軟正黑體" panose="020B0604030504040204" pitchFamily="34" charset="-120"/>
              </a:rPr>
              <a:t>通訊工程師</a:t>
            </a:r>
            <a:r>
              <a:rPr lang="zh-TW" altLang="en-US" sz="1200" dirty="0">
                <a:latin typeface="微軟正黑體" panose="020B0604030504040204" pitchFamily="34" charset="-120"/>
                <a:ea typeface="微軟正黑體" panose="020B0604030504040204" pitchFamily="34" charset="-120"/>
              </a:rPr>
              <a:t>所需的特質。</a:t>
            </a:r>
            <a:endParaRPr lang="en-US" sz="1200" dirty="0">
              <a:latin typeface="微軟正黑體" panose="020B0604030504040204" pitchFamily="34" charset="-120"/>
              <a:ea typeface="微軟正黑體" panose="020B0604030504040204" pitchFamily="34" charset="-120"/>
              <a:cs typeface="Public Sans"/>
              <a:sym typeface="Public Sans"/>
            </a:endParaRPr>
          </a:p>
        </p:txBody>
      </p:sp>
      <p:sp>
        <p:nvSpPr>
          <p:cNvPr id="108" name="TextBox 108"/>
          <p:cNvSpPr txBox="1"/>
          <p:nvPr/>
        </p:nvSpPr>
        <p:spPr>
          <a:xfrm>
            <a:off x="2526772" y="6750460"/>
            <a:ext cx="4242638" cy="1351075"/>
          </a:xfrm>
          <a:prstGeom prst="rect">
            <a:avLst/>
          </a:prstGeom>
        </p:spPr>
        <p:txBody>
          <a:bodyPr wrap="square" lIns="0" tIns="0" rIns="0" bIns="0" rtlCol="0" anchor="t">
            <a:spAutoFit/>
          </a:bodyPr>
          <a:lstStyle/>
          <a:p>
            <a:pPr>
              <a:lnSpc>
                <a:spcPct val="150000"/>
              </a:lnSpc>
            </a:pPr>
            <a:r>
              <a:rPr lang="zh-TW" altLang="en-US" sz="1200" dirty="0">
                <a:latin typeface="微軟正黑體" panose="020B0604030504040204" pitchFamily="34" charset="-120"/>
                <a:ea typeface="微軟正黑體" panose="020B0604030504040204" pitchFamily="34" charset="-120"/>
              </a:rPr>
              <a:t>在參與資訊研究社的過程中，從一開始的程式撰寫與電路組裝不斷失敗，到最後終於完成一台能運作的機器人，我深刻體會到</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思辨與創造力</a:t>
            </a:r>
            <a:r>
              <a:rPr lang="zh-TW" altLang="en-US" sz="1200" dirty="0">
                <a:latin typeface="微軟正黑體" panose="020B0604030504040204" pitchFamily="34" charset="-120"/>
                <a:ea typeface="微軟正黑體" panose="020B0604030504040204" pitchFamily="34" charset="-120"/>
              </a:rPr>
              <a:t>的重要。每一次錯誤都迫使我重新檢視邏輯、尋找問題源頭並修正，而這份歷程不僅提升了我的</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問題解決能力</a:t>
            </a:r>
            <a:r>
              <a:rPr lang="zh-TW" altLang="en-US" sz="1200" dirty="0">
                <a:latin typeface="微軟正黑體" panose="020B0604030504040204" pitchFamily="34" charset="-120"/>
                <a:ea typeface="微軟正黑體" panose="020B0604030504040204" pitchFamily="34" charset="-120"/>
              </a:rPr>
              <a:t>，也讓我學會如何面對挫折、</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保持耐心與毅力</a:t>
            </a:r>
            <a:r>
              <a:rPr lang="zh-TW" altLang="en-US" sz="1200" dirty="0">
                <a:latin typeface="微軟正黑體" panose="020B0604030504040204" pitchFamily="34" charset="-120"/>
                <a:ea typeface="微軟正黑體" panose="020B0604030504040204" pitchFamily="34" charset="-120"/>
              </a:rPr>
              <a:t>。</a:t>
            </a:r>
            <a:endParaRPr lang="en-US" sz="1200" dirty="0">
              <a:latin typeface="微軟正黑體" panose="020B0604030504040204" pitchFamily="34" charset="-120"/>
              <a:ea typeface="微軟正黑體" panose="020B0604030504040204" pitchFamily="34" charset="-120"/>
              <a:sym typeface="Public Sans"/>
            </a:endParaRPr>
          </a:p>
        </p:txBody>
      </p:sp>
      <p:sp>
        <p:nvSpPr>
          <p:cNvPr id="112" name="TextBox 112"/>
          <p:cNvSpPr txBox="1"/>
          <p:nvPr/>
        </p:nvSpPr>
        <p:spPr>
          <a:xfrm>
            <a:off x="2568727" y="8756210"/>
            <a:ext cx="4185262" cy="1628074"/>
          </a:xfrm>
          <a:prstGeom prst="rect">
            <a:avLst/>
          </a:prstGeom>
        </p:spPr>
        <p:txBody>
          <a:bodyPr wrap="square" lIns="0" tIns="0" rIns="0" bIns="0" rtlCol="0" anchor="t">
            <a:spAutoFit/>
          </a:bodyPr>
          <a:lstStyle/>
          <a:p>
            <a:pPr>
              <a:lnSpc>
                <a:spcPct val="150000"/>
              </a:lnSpc>
            </a:pPr>
            <a:r>
              <a:rPr lang="zh-TW" altLang="en-US" sz="1200" dirty="0">
                <a:latin typeface="微軟正黑體" panose="020B0604030504040204" pitchFamily="34" charset="-120"/>
                <a:ea typeface="微軟正黑體" panose="020B0604030504040204" pitchFamily="34" charset="-120"/>
                <a:sym typeface="Public Sans"/>
              </a:rPr>
              <a:t>在高中階段，我積極參與專題製作與各項課堂實作作品的設計與完成，這些經歷不僅讓我深化專業知識，更</a:t>
            </a:r>
            <a:r>
              <a:rPr lang="zh-TW" altLang="en-US" sz="1200" dirty="0">
                <a:latin typeface="微軟正黑體" panose="020B0604030504040204" pitchFamily="34" charset="-120"/>
                <a:ea typeface="微軟正黑體" panose="020B0604030504040204" pitchFamily="34" charset="-120"/>
              </a:rPr>
              <a:t>提升我的</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邏輯能力</a:t>
            </a:r>
            <a:r>
              <a:rPr lang="zh-TW" altLang="en-US" sz="1200" dirty="0">
                <a:latin typeface="微軟正黑體" panose="020B0604030504040204" pitchFamily="34" charset="-120"/>
                <a:ea typeface="微軟正黑體" panose="020B0604030504040204" pitchFamily="34" charset="-120"/>
              </a:rPr>
              <a:t>與</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實作能力</a:t>
            </a:r>
            <a:r>
              <a:rPr lang="zh-TW" altLang="en-US" sz="1200" dirty="0">
                <a:latin typeface="微軟正黑體" panose="020B0604030504040204" pitchFamily="34" charset="-120"/>
                <a:ea typeface="微軟正黑體" panose="020B0604030504040204" pitchFamily="34" charset="-120"/>
              </a:rPr>
              <a:t>，更重要的是學到</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觀察問題</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反思修正</a:t>
            </a:r>
            <a:r>
              <a:rPr lang="zh-TW" altLang="en-US" sz="1200" dirty="0">
                <a:latin typeface="微軟正黑體" panose="020B0604030504040204" pitchFamily="34" charset="-120"/>
                <a:ea typeface="微軟正黑體" panose="020B0604030504040204" pitchFamily="34" charset="-120"/>
              </a:rPr>
              <a:t>、與</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實務需求接軌</a:t>
            </a:r>
            <a:r>
              <a:rPr lang="zh-TW" altLang="en-US" sz="1200" dirty="0">
                <a:latin typeface="微軟正黑體" panose="020B0604030504040204" pitchFamily="34" charset="-120"/>
                <a:ea typeface="微軟正黑體" panose="020B0604030504040204" pitchFamily="34" charset="-120"/>
              </a:rPr>
              <a:t>的能力。我也更了解溝通的重要性，在向老師報告與接受建議的過程中，學會更清楚地表達我的設計理念與修改理由，這讓我的表達能力與思辨能力都有明顯進步。</a:t>
            </a:r>
            <a:endParaRPr lang="en-US" sz="1200" dirty="0">
              <a:latin typeface="微軟正黑體" panose="020B0604030504040204" pitchFamily="34" charset="-120"/>
              <a:ea typeface="微軟正黑體" panose="020B0604030504040204" pitchFamily="34" charset="-120"/>
              <a:sym typeface="Public Sans"/>
            </a:endParaRPr>
          </a:p>
        </p:txBody>
      </p:sp>
      <p:sp>
        <p:nvSpPr>
          <p:cNvPr id="115" name="TextBox 115"/>
          <p:cNvSpPr txBox="1"/>
          <p:nvPr/>
        </p:nvSpPr>
        <p:spPr>
          <a:xfrm>
            <a:off x="5403087" y="1995075"/>
            <a:ext cx="1872000" cy="245965"/>
          </a:xfrm>
          <a:prstGeom prst="rect">
            <a:avLst/>
          </a:prstGeom>
        </p:spPr>
        <p:txBody>
          <a:bodyPr lIns="0" tIns="0" rIns="0" bIns="0" rtlCol="0" anchor="t">
            <a:spAutoFit/>
          </a:bodyPr>
          <a:lstStyle/>
          <a:p>
            <a:pPr>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sym typeface="Public Sans Bold"/>
              </a:rPr>
              <a:t>報考科系</a:t>
            </a:r>
            <a:endParaRPr lang="en-US" sz="2800" b="1" spc="70" dirty="0">
              <a:solidFill>
                <a:srgbClr val="FFFFFF"/>
              </a:solidFill>
              <a:latin typeface="微軟正黑體" panose="020B0604030504040204" pitchFamily="34" charset="-120"/>
              <a:ea typeface="微軟正黑體" panose="020B0604030504040204" pitchFamily="34" charset="-120"/>
              <a:sym typeface="Public Sans Bold"/>
            </a:endParaRPr>
          </a:p>
        </p:txBody>
      </p:sp>
      <p:sp>
        <p:nvSpPr>
          <p:cNvPr id="116" name="TextBox 116"/>
          <p:cNvSpPr txBox="1"/>
          <p:nvPr/>
        </p:nvSpPr>
        <p:spPr>
          <a:xfrm>
            <a:off x="5317589" y="2860090"/>
            <a:ext cx="2016000" cy="245965"/>
          </a:xfrm>
          <a:prstGeom prst="rect">
            <a:avLst/>
          </a:prstGeom>
        </p:spPr>
        <p:txBody>
          <a:bodyPr lIns="0" tIns="0" rIns="0" bIns="0" rtlCol="0" anchor="t">
            <a:spAutoFit/>
          </a:bodyPr>
          <a:lstStyle/>
          <a:p>
            <a:pPr algn="l">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sym typeface="Public Sans Bold"/>
              </a:rPr>
              <a:t>通訊工程系</a:t>
            </a:r>
            <a:endParaRPr lang="en-US" sz="2800" b="1" spc="70" dirty="0">
              <a:solidFill>
                <a:srgbClr val="FFFFFF"/>
              </a:solidFill>
              <a:latin typeface="微軟正黑體" panose="020B0604030504040204" pitchFamily="34" charset="-120"/>
              <a:ea typeface="微軟正黑體" panose="020B0604030504040204" pitchFamily="34" charset="-120"/>
              <a:sym typeface="Public Sans Bold"/>
            </a:endParaRPr>
          </a:p>
        </p:txBody>
      </p:sp>
      <p:sp>
        <p:nvSpPr>
          <p:cNvPr id="117" name="TextBox 117"/>
          <p:cNvSpPr txBox="1"/>
          <p:nvPr/>
        </p:nvSpPr>
        <p:spPr>
          <a:xfrm>
            <a:off x="5350023" y="459970"/>
            <a:ext cx="2068047" cy="245965"/>
          </a:xfrm>
          <a:prstGeom prst="rect">
            <a:avLst/>
          </a:prstGeom>
        </p:spPr>
        <p:txBody>
          <a:bodyPr wrap="square" lIns="0" tIns="0" rIns="0" bIns="0" rtlCol="0" anchor="t">
            <a:spAutoFit/>
          </a:bodyPr>
          <a:lstStyle/>
          <a:p>
            <a:pPr algn="l">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cs typeface="Public Sans Bold"/>
                <a:sym typeface="Public Sans Bold"/>
              </a:rPr>
              <a:t>考生姓名</a:t>
            </a:r>
            <a:endParaRPr lang="en-US" sz="2800" b="1" spc="70" dirty="0">
              <a:solidFill>
                <a:srgbClr val="FFFFFF"/>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18" name="TextBox 118"/>
          <p:cNvSpPr txBox="1"/>
          <p:nvPr/>
        </p:nvSpPr>
        <p:spPr>
          <a:xfrm>
            <a:off x="2686558" y="4231545"/>
            <a:ext cx="3301492" cy="231987"/>
          </a:xfrm>
          <a:prstGeom prst="rect">
            <a:avLst/>
          </a:prstGeom>
        </p:spPr>
        <p:txBody>
          <a:bodyPr wrap="square"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學習核心能力與通訊的關聯</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pic>
        <p:nvPicPr>
          <p:cNvPr id="125" name="圖片 124">
            <a:extLst>
              <a:ext uri="{FF2B5EF4-FFF2-40B4-BE49-F238E27FC236}">
                <a16:creationId xmlns:a16="http://schemas.microsoft.com/office/drawing/2014/main" id="{3D141489-157F-43EA-A40F-98AE73B320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62" y="61249"/>
            <a:ext cx="4485518" cy="3389801"/>
          </a:xfrm>
          <a:prstGeom prst="rect">
            <a:avLst/>
          </a:prstGeom>
        </p:spPr>
      </p:pic>
      <p:pic>
        <p:nvPicPr>
          <p:cNvPr id="128" name="圖片 127">
            <a:extLst>
              <a:ext uri="{FF2B5EF4-FFF2-40B4-BE49-F238E27FC236}">
                <a16:creationId xmlns:a16="http://schemas.microsoft.com/office/drawing/2014/main" id="{00A30EC9-D16A-4FDA-B8EF-1C41BF9AD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5" y="28029"/>
            <a:ext cx="3673126" cy="1348726"/>
          </a:xfrm>
          <a:prstGeom prst="rect">
            <a:avLst/>
          </a:prstGeom>
        </p:spPr>
      </p:pic>
      <p:sp>
        <p:nvSpPr>
          <p:cNvPr id="129" name="文字方塊 128">
            <a:extLst>
              <a:ext uri="{FF2B5EF4-FFF2-40B4-BE49-F238E27FC236}">
                <a16:creationId xmlns:a16="http://schemas.microsoft.com/office/drawing/2014/main" id="{B9436C29-BB81-4E2D-93B8-7DE21CB43BBF}"/>
              </a:ext>
            </a:extLst>
          </p:cNvPr>
          <p:cNvSpPr txBox="1"/>
          <p:nvPr/>
        </p:nvSpPr>
        <p:spPr>
          <a:xfrm>
            <a:off x="5317589" y="1003630"/>
            <a:ext cx="1431795" cy="523220"/>
          </a:xfrm>
          <a:prstGeom prst="rect">
            <a:avLst/>
          </a:prstGeom>
          <a:noFill/>
        </p:spPr>
        <p:txBody>
          <a:bodyPr wrap="square" rtlCol="0">
            <a:spAutoFit/>
          </a:bodyPr>
          <a:lstStyle/>
          <a:p>
            <a:r>
              <a:rPr lang="zh-TW" altLang="en-US" sz="2800" b="1" dirty="0">
                <a:solidFill>
                  <a:schemeClr val="bg1"/>
                </a:solidFill>
              </a:rPr>
              <a:t>○ ○ ○</a:t>
            </a:r>
          </a:p>
        </p:txBody>
      </p:sp>
      <p:sp>
        <p:nvSpPr>
          <p:cNvPr id="137" name="投影片編號版面配置區 136">
            <a:extLst>
              <a:ext uri="{FF2B5EF4-FFF2-40B4-BE49-F238E27FC236}">
                <a16:creationId xmlns:a16="http://schemas.microsoft.com/office/drawing/2014/main" id="{1DDED3BB-123D-49DA-8386-26210201C91E}"/>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138" name="TextBox 118">
            <a:extLst>
              <a:ext uri="{FF2B5EF4-FFF2-40B4-BE49-F238E27FC236}">
                <a16:creationId xmlns:a16="http://schemas.microsoft.com/office/drawing/2014/main" id="{99599631-90DB-4481-98F3-7B52E49212E0}"/>
              </a:ext>
            </a:extLst>
          </p:cNvPr>
          <p:cNvSpPr txBox="1"/>
          <p:nvPr/>
        </p:nvSpPr>
        <p:spPr>
          <a:xfrm>
            <a:off x="2653981" y="6392220"/>
            <a:ext cx="2817927" cy="231987"/>
          </a:xfrm>
          <a:prstGeom prst="rect">
            <a:avLst/>
          </a:prstGeom>
        </p:spPr>
        <p:txBody>
          <a:bodyPr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活動、社團成長與省思</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39" name="TextBox 118">
            <a:extLst>
              <a:ext uri="{FF2B5EF4-FFF2-40B4-BE49-F238E27FC236}">
                <a16:creationId xmlns:a16="http://schemas.microsoft.com/office/drawing/2014/main" id="{C8475D8C-C5C0-4187-83A6-CEC9690406E0}"/>
              </a:ext>
            </a:extLst>
          </p:cNvPr>
          <p:cNvSpPr txBox="1"/>
          <p:nvPr/>
        </p:nvSpPr>
        <p:spPr>
          <a:xfrm>
            <a:off x="2671282" y="8340458"/>
            <a:ext cx="3481282" cy="231987"/>
          </a:xfrm>
          <a:prstGeom prst="rect">
            <a:avLst/>
          </a:prstGeom>
        </p:spPr>
        <p:txBody>
          <a:bodyPr wrap="square"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多元表現專題、作品心得</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spTree>
    <p:extLst>
      <p:ext uri="{BB962C8B-B14F-4D97-AF65-F5344CB8AC3E}">
        <p14:creationId xmlns:p14="http://schemas.microsoft.com/office/powerpoint/2010/main" val="358462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1E2"/>
        </a:solidFill>
        <a:effectLst/>
      </p:bgPr>
    </p:bg>
    <p:spTree>
      <p:nvGrpSpPr>
        <p:cNvPr id="1" name=""/>
        <p:cNvGrpSpPr/>
        <p:nvPr/>
      </p:nvGrpSpPr>
      <p:grpSpPr>
        <a:xfrm>
          <a:off x="0" y="0"/>
          <a:ext cx="0" cy="0"/>
          <a:chOff x="0" y="0"/>
          <a:chExt cx="0" cy="0"/>
        </a:xfrm>
      </p:grpSpPr>
      <p:sp>
        <p:nvSpPr>
          <p:cNvPr id="17" name="Freeform 17"/>
          <p:cNvSpPr/>
          <p:nvPr/>
        </p:nvSpPr>
        <p:spPr>
          <a:xfrm>
            <a:off x="2139958" y="9793342"/>
            <a:ext cx="4860731" cy="358024"/>
          </a:xfrm>
          <a:custGeom>
            <a:avLst/>
            <a:gdLst/>
            <a:ahLst/>
            <a:cxnLst/>
            <a:rect l="l" t="t" r="r" b="b"/>
            <a:pathLst>
              <a:path w="4860731" h="358024">
                <a:moveTo>
                  <a:pt x="0" y="0"/>
                </a:moveTo>
                <a:lnTo>
                  <a:pt x="4860731" y="0"/>
                </a:lnTo>
                <a:lnTo>
                  <a:pt x="4860731" y="358025"/>
                </a:lnTo>
                <a:lnTo>
                  <a:pt x="0" y="358025"/>
                </a:lnTo>
                <a:lnTo>
                  <a:pt x="0" y="0"/>
                </a:lnTo>
                <a:close/>
              </a:path>
            </a:pathLst>
          </a:custGeom>
          <a:blipFill>
            <a:blip r:embed="rId3">
              <a:alphaModFix amt="60000"/>
            </a:blip>
            <a:stretch>
              <a:fillRect t="-135892"/>
            </a:stretch>
          </a:blipFill>
        </p:spPr>
      </p:sp>
      <p:grpSp>
        <p:nvGrpSpPr>
          <p:cNvPr id="18" name="Group 18"/>
          <p:cNvGrpSpPr/>
          <p:nvPr/>
        </p:nvGrpSpPr>
        <p:grpSpPr>
          <a:xfrm>
            <a:off x="1403936" y="3817899"/>
            <a:ext cx="6014133" cy="6634202"/>
            <a:chOff x="0" y="0"/>
            <a:chExt cx="1859030" cy="2189697"/>
          </a:xfrm>
        </p:grpSpPr>
        <p:sp>
          <p:nvSpPr>
            <p:cNvPr id="19" name="Freeform 19"/>
            <p:cNvSpPr/>
            <p:nvPr/>
          </p:nvSpPr>
          <p:spPr>
            <a:xfrm>
              <a:off x="0" y="0"/>
              <a:ext cx="1859030" cy="2189697"/>
            </a:xfrm>
            <a:custGeom>
              <a:avLst/>
              <a:gdLst/>
              <a:ahLst/>
              <a:cxnLst/>
              <a:rect l="l" t="t" r="r" b="b"/>
              <a:pathLst>
                <a:path w="1859030" h="2189697">
                  <a:moveTo>
                    <a:pt x="29849" y="0"/>
                  </a:moveTo>
                  <a:lnTo>
                    <a:pt x="1829181" y="0"/>
                  </a:lnTo>
                  <a:cubicBezTo>
                    <a:pt x="1837098" y="0"/>
                    <a:pt x="1844690" y="3145"/>
                    <a:pt x="1850288" y="8743"/>
                  </a:cubicBezTo>
                  <a:cubicBezTo>
                    <a:pt x="1855886" y="14340"/>
                    <a:pt x="1859030" y="21933"/>
                    <a:pt x="1859030" y="29849"/>
                  </a:cubicBezTo>
                  <a:lnTo>
                    <a:pt x="1859030" y="2159848"/>
                  </a:lnTo>
                  <a:cubicBezTo>
                    <a:pt x="1859030" y="2176333"/>
                    <a:pt x="1845666" y="2189697"/>
                    <a:pt x="1829181" y="2189697"/>
                  </a:cubicBezTo>
                  <a:lnTo>
                    <a:pt x="29849" y="2189697"/>
                  </a:lnTo>
                  <a:cubicBezTo>
                    <a:pt x="21933" y="2189697"/>
                    <a:pt x="14340" y="2186552"/>
                    <a:pt x="8743" y="2180954"/>
                  </a:cubicBezTo>
                  <a:cubicBezTo>
                    <a:pt x="3145" y="2175356"/>
                    <a:pt x="0" y="2167764"/>
                    <a:pt x="0" y="2159848"/>
                  </a:cubicBezTo>
                  <a:lnTo>
                    <a:pt x="0" y="29849"/>
                  </a:lnTo>
                  <a:cubicBezTo>
                    <a:pt x="0" y="13364"/>
                    <a:pt x="13364" y="0"/>
                    <a:pt x="29849" y="0"/>
                  </a:cubicBezTo>
                  <a:close/>
                </a:path>
              </a:pathLst>
            </a:custGeom>
            <a:solidFill>
              <a:srgbClr val="FFFFFF"/>
            </a:solidFill>
          </p:spPr>
        </p:sp>
        <p:sp>
          <p:nvSpPr>
            <p:cNvPr id="20" name="TextBox 20"/>
            <p:cNvSpPr txBox="1"/>
            <p:nvPr/>
          </p:nvSpPr>
          <p:spPr>
            <a:xfrm>
              <a:off x="0" y="-28575"/>
              <a:ext cx="1859030" cy="2218272"/>
            </a:xfrm>
            <a:prstGeom prst="rect">
              <a:avLst/>
            </a:prstGeom>
          </p:spPr>
          <p:txBody>
            <a:bodyPr lIns="50800" tIns="50800" rIns="50800" bIns="50800" rtlCol="0" anchor="ctr"/>
            <a:lstStyle/>
            <a:p>
              <a:pPr algn="ctr">
                <a:lnSpc>
                  <a:spcPts val="1960"/>
                </a:lnSpc>
                <a:spcBef>
                  <a:spcPct val="0"/>
                </a:spcBef>
              </a:pPr>
              <a:endParaRPr/>
            </a:p>
          </p:txBody>
        </p:sp>
      </p:grpSp>
      <p:sp>
        <p:nvSpPr>
          <p:cNvPr id="22" name="AutoShape 22"/>
          <p:cNvSpPr/>
          <p:nvPr/>
        </p:nvSpPr>
        <p:spPr>
          <a:xfrm>
            <a:off x="2430418" y="6282404"/>
            <a:ext cx="4005516" cy="0"/>
          </a:xfrm>
          <a:prstGeom prst="line">
            <a:avLst/>
          </a:prstGeom>
          <a:ln w="19050" cap="rnd">
            <a:solidFill>
              <a:srgbClr val="A6A6A6"/>
            </a:solidFill>
            <a:prstDash val="sysDot"/>
            <a:headEnd type="none" w="sm" len="sm"/>
            <a:tailEnd type="none" w="sm" len="sm"/>
          </a:ln>
        </p:spPr>
      </p:sp>
      <p:grpSp>
        <p:nvGrpSpPr>
          <p:cNvPr id="133" name="群組 132">
            <a:extLst>
              <a:ext uri="{FF2B5EF4-FFF2-40B4-BE49-F238E27FC236}">
                <a16:creationId xmlns:a16="http://schemas.microsoft.com/office/drawing/2014/main" id="{315284AC-7CD2-4310-81E9-152E1A00B801}"/>
              </a:ext>
            </a:extLst>
          </p:cNvPr>
          <p:cNvGrpSpPr/>
          <p:nvPr/>
        </p:nvGrpSpPr>
        <p:grpSpPr>
          <a:xfrm>
            <a:off x="1035050" y="4104963"/>
            <a:ext cx="1600995" cy="590843"/>
            <a:chOff x="1035050" y="4104963"/>
            <a:chExt cx="1600995" cy="590843"/>
          </a:xfrm>
        </p:grpSpPr>
        <p:grpSp>
          <p:nvGrpSpPr>
            <p:cNvPr id="2" name="Group 2"/>
            <p:cNvGrpSpPr/>
            <p:nvPr/>
          </p:nvGrpSpPr>
          <p:grpSpPr>
            <a:xfrm>
              <a:off x="1035050" y="4308434"/>
              <a:ext cx="387372" cy="3873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696B4"/>
              </a:solidFill>
            </p:spPr>
          </p:sp>
          <p:sp>
            <p:nvSpPr>
              <p:cNvPr id="4" name="TextBox 4"/>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5400000">
              <a:off x="1733812" y="3609672"/>
              <a:ext cx="406941" cy="1397524"/>
              <a:chOff x="0" y="0"/>
              <a:chExt cx="580367" cy="1993108"/>
            </a:xfrm>
          </p:grpSpPr>
          <p:sp>
            <p:nvSpPr>
              <p:cNvPr id="24" name="Freeform 24"/>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2B2CF"/>
              </a:solidFill>
            </p:spPr>
          </p:sp>
          <p:sp>
            <p:nvSpPr>
              <p:cNvPr id="25" name="TextBox 25"/>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26" name="Freeform 26"/>
            <p:cNvSpPr/>
            <p:nvPr/>
          </p:nvSpPr>
          <p:spPr>
            <a:xfrm rot="5400000">
              <a:off x="1035050" y="4104963"/>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134" name="群組 133">
            <a:extLst>
              <a:ext uri="{FF2B5EF4-FFF2-40B4-BE49-F238E27FC236}">
                <a16:creationId xmlns:a16="http://schemas.microsoft.com/office/drawing/2014/main" id="{E9230DC3-EA37-4AC1-AF78-E1BAF382DC15}"/>
              </a:ext>
            </a:extLst>
          </p:cNvPr>
          <p:cNvGrpSpPr/>
          <p:nvPr/>
        </p:nvGrpSpPr>
        <p:grpSpPr>
          <a:xfrm>
            <a:off x="1035050" y="6279857"/>
            <a:ext cx="1600995" cy="590843"/>
            <a:chOff x="1035050" y="5277159"/>
            <a:chExt cx="1600995" cy="590843"/>
          </a:xfrm>
        </p:grpSpPr>
        <p:grpSp>
          <p:nvGrpSpPr>
            <p:cNvPr id="5" name="Group 5"/>
            <p:cNvGrpSpPr/>
            <p:nvPr/>
          </p:nvGrpSpPr>
          <p:grpSpPr>
            <a:xfrm>
              <a:off x="1035050" y="5480630"/>
              <a:ext cx="387372" cy="38737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A9D4C9"/>
              </a:solidFill>
            </p:spPr>
          </p:sp>
          <p:sp>
            <p:nvSpPr>
              <p:cNvPr id="7" name="TextBox 7"/>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rot="-5400000">
              <a:off x="1733812" y="4781868"/>
              <a:ext cx="406941" cy="1397524"/>
              <a:chOff x="0" y="0"/>
              <a:chExt cx="580367" cy="1993108"/>
            </a:xfrm>
          </p:grpSpPr>
          <p:sp>
            <p:nvSpPr>
              <p:cNvPr id="28" name="Freeform 28"/>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EE6DC"/>
              </a:solidFill>
            </p:spPr>
          </p:sp>
          <p:sp>
            <p:nvSpPr>
              <p:cNvPr id="29" name="TextBox 29"/>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30" name="Freeform 30"/>
            <p:cNvSpPr/>
            <p:nvPr/>
          </p:nvSpPr>
          <p:spPr>
            <a:xfrm rot="5400000">
              <a:off x="1035050" y="5277159"/>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31" name="Group 31"/>
          <p:cNvGrpSpPr/>
          <p:nvPr/>
        </p:nvGrpSpPr>
        <p:grpSpPr>
          <a:xfrm>
            <a:off x="4538332" y="38356"/>
            <a:ext cx="3018168" cy="3430088"/>
            <a:chOff x="0" y="0"/>
            <a:chExt cx="1124269" cy="1245721"/>
          </a:xfrm>
        </p:grpSpPr>
        <p:sp>
          <p:nvSpPr>
            <p:cNvPr id="32" name="Freeform 32"/>
            <p:cNvSpPr/>
            <p:nvPr/>
          </p:nvSpPr>
          <p:spPr>
            <a:xfrm>
              <a:off x="0" y="0"/>
              <a:ext cx="1124269" cy="1245721"/>
            </a:xfrm>
            <a:custGeom>
              <a:avLst/>
              <a:gdLst/>
              <a:ahLst/>
              <a:cxnLst/>
              <a:rect l="l" t="t" r="r" b="b"/>
              <a:pathLst>
                <a:path w="1124269" h="1245721">
                  <a:moveTo>
                    <a:pt x="0" y="0"/>
                  </a:moveTo>
                  <a:lnTo>
                    <a:pt x="1124269" y="0"/>
                  </a:lnTo>
                  <a:lnTo>
                    <a:pt x="1124269" y="1245721"/>
                  </a:lnTo>
                  <a:lnTo>
                    <a:pt x="0" y="1245721"/>
                  </a:lnTo>
                  <a:close/>
                </a:path>
              </a:pathLst>
            </a:custGeom>
            <a:solidFill>
              <a:srgbClr val="404040"/>
            </a:solidFill>
          </p:spPr>
        </p:sp>
        <p:sp>
          <p:nvSpPr>
            <p:cNvPr id="33" name="TextBox 33"/>
            <p:cNvSpPr txBox="1"/>
            <p:nvPr/>
          </p:nvSpPr>
          <p:spPr>
            <a:xfrm>
              <a:off x="0" y="-28575"/>
              <a:ext cx="1124269" cy="1274296"/>
            </a:xfrm>
            <a:prstGeom prst="rect">
              <a:avLst/>
            </a:prstGeom>
          </p:spPr>
          <p:txBody>
            <a:bodyPr lIns="50800" tIns="50800" rIns="50800" bIns="50800" rtlCol="0" anchor="ctr"/>
            <a:lstStyle/>
            <a:p>
              <a:pPr algn="ctr">
                <a:lnSpc>
                  <a:spcPts val="1960"/>
                </a:lnSpc>
                <a:spcBef>
                  <a:spcPct val="0"/>
                </a:spcBef>
              </a:pPr>
              <a:endParaRPr/>
            </a:p>
          </p:txBody>
        </p:sp>
      </p:grpSp>
      <p:sp>
        <p:nvSpPr>
          <p:cNvPr id="36" name="AutoShape 36"/>
          <p:cNvSpPr/>
          <p:nvPr/>
        </p:nvSpPr>
        <p:spPr>
          <a:xfrm>
            <a:off x="2430418" y="8211862"/>
            <a:ext cx="4005516" cy="0"/>
          </a:xfrm>
          <a:prstGeom prst="line">
            <a:avLst/>
          </a:prstGeom>
          <a:ln w="19050" cap="rnd">
            <a:solidFill>
              <a:srgbClr val="A6A6A6"/>
            </a:solidFill>
            <a:prstDash val="sysDot"/>
            <a:headEnd type="none" w="sm" len="sm"/>
            <a:tailEnd type="none" w="sm" len="sm"/>
          </a:ln>
        </p:spPr>
      </p:sp>
      <p:grpSp>
        <p:nvGrpSpPr>
          <p:cNvPr id="135" name="群組 134">
            <a:extLst>
              <a:ext uri="{FF2B5EF4-FFF2-40B4-BE49-F238E27FC236}">
                <a16:creationId xmlns:a16="http://schemas.microsoft.com/office/drawing/2014/main" id="{B235F69D-3B9D-4341-BE3E-B831F82445EA}"/>
              </a:ext>
            </a:extLst>
          </p:cNvPr>
          <p:cNvGrpSpPr/>
          <p:nvPr/>
        </p:nvGrpSpPr>
        <p:grpSpPr>
          <a:xfrm>
            <a:off x="1035050" y="8184857"/>
            <a:ext cx="1600995" cy="590843"/>
            <a:chOff x="1035050" y="8764645"/>
            <a:chExt cx="1600995" cy="590843"/>
          </a:xfrm>
        </p:grpSpPr>
        <p:grpSp>
          <p:nvGrpSpPr>
            <p:cNvPr id="14" name="Group 14"/>
            <p:cNvGrpSpPr/>
            <p:nvPr/>
          </p:nvGrpSpPr>
          <p:grpSpPr>
            <a:xfrm>
              <a:off x="1035050" y="8968116"/>
              <a:ext cx="387372" cy="38737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696B4"/>
              </a:solidFill>
            </p:spPr>
          </p:sp>
          <p:sp>
            <p:nvSpPr>
              <p:cNvPr id="16" name="TextBox 16"/>
              <p:cNvSpPr txBox="1"/>
              <p:nvPr/>
            </p:nvSpPr>
            <p:spPr>
              <a:xfrm>
                <a:off x="139700" y="111125"/>
                <a:ext cx="533400" cy="56197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rot="-5400000">
              <a:off x="1733812" y="8269354"/>
              <a:ext cx="406941" cy="1397524"/>
              <a:chOff x="0" y="0"/>
              <a:chExt cx="580367" cy="1993108"/>
            </a:xfrm>
          </p:grpSpPr>
          <p:sp>
            <p:nvSpPr>
              <p:cNvPr id="46" name="Freeform 46"/>
              <p:cNvSpPr/>
              <p:nvPr/>
            </p:nvSpPr>
            <p:spPr>
              <a:xfrm>
                <a:off x="0" y="0"/>
                <a:ext cx="580367" cy="1993108"/>
              </a:xfrm>
              <a:custGeom>
                <a:avLst/>
                <a:gdLst/>
                <a:ahLst/>
                <a:cxnLst/>
                <a:rect l="l" t="t" r="r" b="b"/>
                <a:pathLst>
                  <a:path w="580367" h="1993108">
                    <a:moveTo>
                      <a:pt x="580367" y="0"/>
                    </a:moveTo>
                    <a:lnTo>
                      <a:pt x="580367" y="1993108"/>
                    </a:lnTo>
                    <a:lnTo>
                      <a:pt x="290184" y="1866108"/>
                    </a:lnTo>
                    <a:lnTo>
                      <a:pt x="0" y="1993108"/>
                    </a:lnTo>
                    <a:lnTo>
                      <a:pt x="0" y="0"/>
                    </a:lnTo>
                    <a:lnTo>
                      <a:pt x="580367" y="0"/>
                    </a:lnTo>
                    <a:close/>
                  </a:path>
                </a:pathLst>
              </a:custGeom>
              <a:solidFill>
                <a:srgbClr val="B2B2CF"/>
              </a:solidFill>
            </p:spPr>
          </p:sp>
          <p:sp>
            <p:nvSpPr>
              <p:cNvPr id="47" name="TextBox 47"/>
              <p:cNvSpPr txBox="1"/>
              <p:nvPr/>
            </p:nvSpPr>
            <p:spPr>
              <a:xfrm>
                <a:off x="0" y="-28575"/>
                <a:ext cx="580367" cy="1894683"/>
              </a:xfrm>
              <a:prstGeom prst="rect">
                <a:avLst/>
              </a:prstGeom>
            </p:spPr>
            <p:txBody>
              <a:bodyPr lIns="50800" tIns="50800" rIns="50800" bIns="50800" rtlCol="0" anchor="ctr"/>
              <a:lstStyle/>
              <a:p>
                <a:pPr algn="ctr">
                  <a:lnSpc>
                    <a:spcPts val="1960"/>
                  </a:lnSpc>
                </a:pPr>
                <a:endParaRPr/>
              </a:p>
            </p:txBody>
          </p:sp>
        </p:grpSp>
        <p:sp>
          <p:nvSpPr>
            <p:cNvPr id="48" name="Freeform 48"/>
            <p:cNvSpPr/>
            <p:nvPr/>
          </p:nvSpPr>
          <p:spPr>
            <a:xfrm rot="5400000">
              <a:off x="1035050" y="8764645"/>
              <a:ext cx="406941" cy="406941"/>
            </a:xfrm>
            <a:custGeom>
              <a:avLst/>
              <a:gdLst/>
              <a:ahLst/>
              <a:cxnLst/>
              <a:rect l="l" t="t" r="r" b="b"/>
              <a:pathLst>
                <a:path w="406941" h="406941">
                  <a:moveTo>
                    <a:pt x="0" y="0"/>
                  </a:moveTo>
                  <a:lnTo>
                    <a:pt x="406941" y="0"/>
                  </a:lnTo>
                  <a:lnTo>
                    <a:pt x="406941" y="406941"/>
                  </a:lnTo>
                  <a:lnTo>
                    <a:pt x="0" y="40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49" name="Group 49"/>
          <p:cNvGrpSpPr/>
          <p:nvPr/>
        </p:nvGrpSpPr>
        <p:grpSpPr>
          <a:xfrm>
            <a:off x="6769411" y="4092453"/>
            <a:ext cx="182021" cy="182021"/>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1" name="TextBox 5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2" name="Group 52"/>
          <p:cNvGrpSpPr/>
          <p:nvPr/>
        </p:nvGrpSpPr>
        <p:grpSpPr>
          <a:xfrm>
            <a:off x="6769411" y="4430566"/>
            <a:ext cx="182021" cy="18202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4" name="TextBox 5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5" name="Group 55"/>
          <p:cNvGrpSpPr/>
          <p:nvPr/>
        </p:nvGrpSpPr>
        <p:grpSpPr>
          <a:xfrm>
            <a:off x="6769411" y="4768680"/>
            <a:ext cx="182021" cy="182021"/>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57" name="TextBox 5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8" name="Group 58"/>
          <p:cNvGrpSpPr/>
          <p:nvPr/>
        </p:nvGrpSpPr>
        <p:grpSpPr>
          <a:xfrm>
            <a:off x="6769411" y="5106793"/>
            <a:ext cx="182021" cy="18202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0" name="TextBox 6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1" name="Group 61"/>
          <p:cNvGrpSpPr/>
          <p:nvPr/>
        </p:nvGrpSpPr>
        <p:grpSpPr>
          <a:xfrm>
            <a:off x="6769411" y="5441214"/>
            <a:ext cx="182021" cy="18202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3" name="TextBox 6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4" name="Group 64"/>
          <p:cNvGrpSpPr/>
          <p:nvPr/>
        </p:nvGrpSpPr>
        <p:grpSpPr>
          <a:xfrm>
            <a:off x="6769411" y="5779327"/>
            <a:ext cx="182021" cy="182021"/>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6" name="TextBox 6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7" name="Group 67"/>
          <p:cNvGrpSpPr/>
          <p:nvPr/>
        </p:nvGrpSpPr>
        <p:grpSpPr>
          <a:xfrm>
            <a:off x="6769411" y="6117441"/>
            <a:ext cx="182021" cy="182021"/>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69" name="TextBox 6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6769411" y="6455554"/>
            <a:ext cx="182021" cy="182021"/>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2" name="TextBox 7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3" name="Group 73"/>
          <p:cNvGrpSpPr/>
          <p:nvPr/>
        </p:nvGrpSpPr>
        <p:grpSpPr>
          <a:xfrm>
            <a:off x="6769411" y="6789975"/>
            <a:ext cx="182021" cy="182021"/>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5" name="TextBox 7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6" name="Group 76"/>
          <p:cNvGrpSpPr/>
          <p:nvPr/>
        </p:nvGrpSpPr>
        <p:grpSpPr>
          <a:xfrm>
            <a:off x="6769411" y="7128088"/>
            <a:ext cx="182021" cy="182021"/>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78" name="TextBox 7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79" name="Group 79"/>
          <p:cNvGrpSpPr/>
          <p:nvPr/>
        </p:nvGrpSpPr>
        <p:grpSpPr>
          <a:xfrm>
            <a:off x="6769411" y="7466202"/>
            <a:ext cx="182021" cy="182021"/>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1" name="TextBox 8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2" name="Group 82"/>
          <p:cNvGrpSpPr/>
          <p:nvPr/>
        </p:nvGrpSpPr>
        <p:grpSpPr>
          <a:xfrm>
            <a:off x="6769411" y="7804315"/>
            <a:ext cx="182021" cy="182021"/>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4" name="TextBox 8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5" name="Group 85"/>
          <p:cNvGrpSpPr/>
          <p:nvPr/>
        </p:nvGrpSpPr>
        <p:grpSpPr>
          <a:xfrm>
            <a:off x="6769411" y="8138736"/>
            <a:ext cx="182021" cy="182021"/>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87" name="TextBox 8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8" name="Group 88"/>
          <p:cNvGrpSpPr/>
          <p:nvPr/>
        </p:nvGrpSpPr>
        <p:grpSpPr>
          <a:xfrm>
            <a:off x="6769411" y="8476849"/>
            <a:ext cx="182021" cy="182021"/>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0" name="TextBox 9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1" name="Group 91"/>
          <p:cNvGrpSpPr/>
          <p:nvPr/>
        </p:nvGrpSpPr>
        <p:grpSpPr>
          <a:xfrm>
            <a:off x="6769411" y="8814963"/>
            <a:ext cx="182021" cy="182021"/>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3" name="TextBox 9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4" name="Group 94"/>
          <p:cNvGrpSpPr/>
          <p:nvPr/>
        </p:nvGrpSpPr>
        <p:grpSpPr>
          <a:xfrm>
            <a:off x="6769411" y="9153076"/>
            <a:ext cx="182021" cy="182021"/>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6" name="TextBox 9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97"/>
          <p:cNvGrpSpPr/>
          <p:nvPr/>
        </p:nvGrpSpPr>
        <p:grpSpPr>
          <a:xfrm>
            <a:off x="6769411" y="9487497"/>
            <a:ext cx="182021" cy="182021"/>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2"/>
            </a:solidFill>
          </p:spPr>
        </p:sp>
        <p:sp>
          <p:nvSpPr>
            <p:cNvPr id="99" name="TextBox 9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0" name="AutoShape 100"/>
          <p:cNvSpPr/>
          <p:nvPr/>
        </p:nvSpPr>
        <p:spPr>
          <a:xfrm>
            <a:off x="5014790" y="827905"/>
            <a:ext cx="2648594" cy="0"/>
          </a:xfrm>
          <a:prstGeom prst="line">
            <a:avLst/>
          </a:prstGeom>
          <a:ln w="9525" cap="flat">
            <a:solidFill>
              <a:srgbClr val="FFFFFF"/>
            </a:solidFill>
            <a:prstDash val="solid"/>
            <a:headEnd type="none" w="sm" len="sm"/>
            <a:tailEnd type="none" w="sm" len="sm"/>
          </a:ln>
        </p:spPr>
      </p:sp>
      <p:sp>
        <p:nvSpPr>
          <p:cNvPr id="101" name="AutoShape 101"/>
          <p:cNvSpPr/>
          <p:nvPr/>
        </p:nvSpPr>
        <p:spPr>
          <a:xfrm>
            <a:off x="5014790" y="1660573"/>
            <a:ext cx="2648594" cy="0"/>
          </a:xfrm>
          <a:prstGeom prst="line">
            <a:avLst/>
          </a:prstGeom>
          <a:ln w="9525" cap="flat">
            <a:solidFill>
              <a:srgbClr val="FFFFFF"/>
            </a:solidFill>
            <a:prstDash val="solid"/>
            <a:headEnd type="none" w="sm" len="sm"/>
            <a:tailEnd type="none" w="sm" len="sm"/>
          </a:ln>
        </p:spPr>
      </p:sp>
      <p:sp>
        <p:nvSpPr>
          <p:cNvPr id="102" name="AutoShape 102"/>
          <p:cNvSpPr/>
          <p:nvPr/>
        </p:nvSpPr>
        <p:spPr>
          <a:xfrm>
            <a:off x="5014790" y="2493240"/>
            <a:ext cx="2648594" cy="0"/>
          </a:xfrm>
          <a:prstGeom prst="line">
            <a:avLst/>
          </a:prstGeom>
          <a:ln w="9525" cap="flat">
            <a:solidFill>
              <a:srgbClr val="FFFFFF"/>
            </a:solidFill>
            <a:prstDash val="solid"/>
            <a:headEnd type="none" w="sm" len="sm"/>
            <a:tailEnd type="none" w="sm" len="sm"/>
          </a:ln>
        </p:spPr>
      </p:sp>
      <p:sp>
        <p:nvSpPr>
          <p:cNvPr id="103" name="TextBox 103"/>
          <p:cNvSpPr txBox="1"/>
          <p:nvPr/>
        </p:nvSpPr>
        <p:spPr>
          <a:xfrm rot="-5400000">
            <a:off x="-2861038" y="6069783"/>
            <a:ext cx="6480000" cy="1101455"/>
          </a:xfrm>
          <a:prstGeom prst="rect">
            <a:avLst/>
          </a:prstGeom>
        </p:spPr>
        <p:txBody>
          <a:bodyPr lIns="0" tIns="0" rIns="0" bIns="0" rtlCol="0" anchor="t">
            <a:spAutoFit/>
          </a:bodyPr>
          <a:lstStyle/>
          <a:p>
            <a:pPr>
              <a:lnSpc>
                <a:spcPts val="9843"/>
              </a:lnSpc>
            </a:pPr>
            <a:r>
              <a:rPr lang="zh-TW" altLang="en-US" sz="5400" b="1" spc="656" dirty="0">
                <a:solidFill>
                  <a:schemeClr val="accent3">
                    <a:lumMod val="75000"/>
                  </a:schemeClr>
                </a:solidFill>
                <a:latin typeface="微軟正黑體" panose="020B0604030504040204" pitchFamily="34" charset="-120"/>
                <a:ea typeface="微軟正黑體" panose="020B0604030504040204" pitchFamily="34" charset="-120"/>
                <a:cs typeface="Public Sans Bold"/>
                <a:sym typeface="Public Sans Bold"/>
              </a:rPr>
              <a:t>多元表現綜整心得</a:t>
            </a:r>
            <a:endParaRPr lang="en-US" sz="5400" b="1" spc="656" dirty="0">
              <a:solidFill>
                <a:schemeClr val="accent3">
                  <a:lumMod val="75000"/>
                </a:schemeClr>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04" name="TextBox 104"/>
          <p:cNvSpPr txBox="1"/>
          <p:nvPr/>
        </p:nvSpPr>
        <p:spPr>
          <a:xfrm>
            <a:off x="2430418" y="4650280"/>
            <a:ext cx="4338992" cy="1628074"/>
          </a:xfrm>
          <a:prstGeom prst="rect">
            <a:avLst/>
          </a:prstGeom>
        </p:spPr>
        <p:txBody>
          <a:bodyPr wrap="square" lIns="0" tIns="0" rIns="0" bIns="0" rtlCol="0" anchor="t">
            <a:spAutoFit/>
          </a:bodyPr>
          <a:lstStyle/>
          <a:p>
            <a:pPr>
              <a:lnSpc>
                <a:spcPct val="150000"/>
              </a:lnSpc>
            </a:pPr>
            <a:r>
              <a:rPr lang="zh-TW" altLang="en-US" sz="1200" dirty="0">
                <a:latin typeface="微軟正黑體" panose="020B0604030504040204" pitchFamily="34" charset="-120"/>
                <a:ea typeface="微軟正黑體" panose="020B0604030504040204" pitchFamily="34" charset="-120"/>
              </a:rPr>
              <a:t>透過參與活動、擔任班級</a:t>
            </a:r>
            <a:r>
              <a:rPr lang="en-US" altLang="zh-TW" sz="1200" dirty="0">
                <a:latin typeface="微軟正黑體" panose="020B0604030504040204" pitchFamily="34" charset="-120"/>
                <a:ea typeface="微軟正黑體" panose="020B0604030504040204" pitchFamily="34" charset="-120"/>
              </a:rPr>
              <a:t>______</a:t>
            </a:r>
            <a:r>
              <a:rPr lang="zh-TW" altLang="en-US" sz="1200" dirty="0">
                <a:latin typeface="微軟正黑體" panose="020B0604030504040204" pitchFamily="34" charset="-120"/>
                <a:ea typeface="微軟正黑體" panose="020B0604030504040204" pitchFamily="34" charset="-120"/>
              </a:rPr>
              <a:t>幹部及服務他人的過程，逐步建立了</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溝通協調</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領導統御</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問題解決</a:t>
            </a:r>
            <a:r>
              <a:rPr lang="zh-TW" altLang="en-US" sz="1200" dirty="0">
                <a:latin typeface="微軟正黑體" panose="020B0604030504040204" pitchFamily="34" charset="-120"/>
                <a:ea typeface="微軟正黑體" panose="020B0604030504040204" pitchFamily="34" charset="-120"/>
              </a:rPr>
              <a:t>與</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學習反思</a:t>
            </a:r>
            <a:r>
              <a:rPr lang="zh-TW" altLang="en-US" sz="1200" dirty="0">
                <a:latin typeface="微軟正黑體" panose="020B0604030504040204" pitchFamily="34" charset="-120"/>
                <a:ea typeface="微軟正黑體" panose="020B0604030504040204" pitchFamily="34" charset="-120"/>
              </a:rPr>
              <a:t>的能力，也學會了主動尋找方法、連結應用，成為能獨立思考、積極行動的學習者與實踐者，這些能力在未來</a:t>
            </a:r>
            <a:r>
              <a:rPr lang="zh-TW" altLang="en-US" sz="1200" b="1" dirty="0">
                <a:latin typeface="微軟正黑體" panose="020B0604030504040204" pitchFamily="34" charset="-120"/>
                <a:ea typeface="微軟正黑體" panose="020B0604030504040204" pitchFamily="34" charset="-120"/>
              </a:rPr>
              <a:t>亞東通訊工程系</a:t>
            </a:r>
            <a:r>
              <a:rPr lang="zh-TW" altLang="en-US" sz="1200" dirty="0">
                <a:latin typeface="微軟正黑體" panose="020B0604030504040204" pitchFamily="34" charset="-120"/>
                <a:ea typeface="微軟正黑體" panose="020B0604030504040204" pitchFamily="34" charset="-120"/>
              </a:rPr>
              <a:t>學習中將是我持續進步的重要基礎，也展現出我對以科技服務人群的責任感與積極態度。</a:t>
            </a:r>
            <a:endParaRPr lang="en-US" sz="1200" dirty="0">
              <a:latin typeface="微軟正黑體" panose="020B0604030504040204" pitchFamily="34" charset="-120"/>
              <a:ea typeface="微軟正黑體" panose="020B0604030504040204" pitchFamily="34" charset="-120"/>
              <a:sym typeface="Public Sans"/>
            </a:endParaRPr>
          </a:p>
        </p:txBody>
      </p:sp>
      <p:sp>
        <p:nvSpPr>
          <p:cNvPr id="108" name="TextBox 108"/>
          <p:cNvSpPr txBox="1"/>
          <p:nvPr/>
        </p:nvSpPr>
        <p:spPr>
          <a:xfrm>
            <a:off x="2526772" y="6750460"/>
            <a:ext cx="4242638" cy="1351075"/>
          </a:xfrm>
          <a:prstGeom prst="rect">
            <a:avLst/>
          </a:prstGeom>
        </p:spPr>
        <p:txBody>
          <a:bodyPr wrap="square" lIns="0" tIns="0" rIns="0" bIns="0" rtlCol="0" anchor="t">
            <a:spAutoFit/>
          </a:bodyPr>
          <a:lstStyle/>
          <a:p>
            <a:pPr>
              <a:lnSpc>
                <a:spcPct val="150000"/>
              </a:lnSpc>
            </a:pPr>
            <a:r>
              <a:rPr lang="zh-TW" altLang="en-US" sz="1200" dirty="0">
                <a:latin typeface="微軟正黑體" panose="020B0604030504040204" pitchFamily="34" charset="-120"/>
                <a:ea typeface="微軟正黑體" panose="020B0604030504040204" pitchFamily="34" charset="-120"/>
              </a:rPr>
              <a:t>我深刻體會到單靠課堂知識是不足夠的，唯有透過主動學習與不斷嘗試，才能做出更好的成果。從「</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不會</a:t>
            </a:r>
            <a:r>
              <a:rPr lang="zh-TW" altLang="en-US" sz="1200" dirty="0">
                <a:latin typeface="微軟正黑體" panose="020B0604030504040204" pitchFamily="34" charset="-120"/>
                <a:ea typeface="微軟正黑體" panose="020B0604030504040204" pitchFamily="34" charset="-120"/>
              </a:rPr>
              <a:t>」到「</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願意學</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試著做</a:t>
            </a:r>
            <a:r>
              <a:rPr lang="zh-TW" altLang="en-US" sz="1200" dirty="0">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做到好</a:t>
            </a:r>
            <a:r>
              <a:rPr lang="zh-TW" altLang="en-US" sz="1200" dirty="0">
                <a:latin typeface="微軟正黑體" panose="020B0604030504040204" pitchFamily="34" charset="-120"/>
                <a:ea typeface="微軟正黑體" panose="020B0604030504040204" pitchFamily="34" charset="-120"/>
              </a:rPr>
              <a:t>」的歷程，正是我認為最能代表自己的一種學習態度。未來我希望進入</a:t>
            </a:r>
            <a:r>
              <a:rPr lang="zh-TW" altLang="en-US" sz="1200" b="1" dirty="0">
                <a:latin typeface="微軟正黑體" panose="020B0604030504040204" pitchFamily="34" charset="-120"/>
                <a:ea typeface="微軟正黑體" panose="020B0604030504040204" pitchFamily="34" charset="-120"/>
              </a:rPr>
              <a:t>通訊工程</a:t>
            </a:r>
            <a:r>
              <a:rPr lang="zh-TW" altLang="en-US" sz="1200" dirty="0">
                <a:latin typeface="微軟正黑體" panose="020B0604030504040204" pitchFamily="34" charset="-120"/>
                <a:ea typeface="微軟正黑體" panose="020B0604030504040204" pitchFamily="34" charset="-120"/>
              </a:rPr>
              <a:t>領域後，能保持這種「從問題出發」的學習模式，成為積極行動的學習與實踐者。</a:t>
            </a:r>
            <a:endParaRPr lang="en-US" sz="1200" dirty="0">
              <a:latin typeface="微軟正黑體" panose="020B0604030504040204" pitchFamily="34" charset="-120"/>
              <a:ea typeface="微軟正黑體" panose="020B0604030504040204" pitchFamily="34" charset="-120"/>
              <a:sym typeface="Public Sans"/>
            </a:endParaRPr>
          </a:p>
        </p:txBody>
      </p:sp>
      <p:sp>
        <p:nvSpPr>
          <p:cNvPr id="112" name="TextBox 112"/>
          <p:cNvSpPr txBox="1"/>
          <p:nvPr/>
        </p:nvSpPr>
        <p:spPr>
          <a:xfrm>
            <a:off x="2474249" y="8687101"/>
            <a:ext cx="4185262" cy="1351075"/>
          </a:xfrm>
          <a:prstGeom prst="rect">
            <a:avLst/>
          </a:prstGeom>
        </p:spPr>
        <p:txBody>
          <a:bodyPr wrap="square" lIns="0" tIns="0" rIns="0" bIns="0" rtlCol="0" anchor="t">
            <a:spAutoFit/>
          </a:bodyPr>
          <a:lstStyle/>
          <a:p>
            <a:pPr>
              <a:lnSpc>
                <a:spcPct val="150000"/>
              </a:lnSpc>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sym typeface="Public Sans"/>
              </a:rPr>
              <a:t>我期望未來能在</a:t>
            </a:r>
            <a:r>
              <a:rPr lang="zh-TW" altLang="en-US" sz="1200" b="1" dirty="0">
                <a:latin typeface="微軟正黑體" panose="020B0604030504040204" pitchFamily="34" charset="-120"/>
                <a:ea typeface="微軟正黑體" panose="020B0604030504040204" pitchFamily="34" charset="-120"/>
                <a:sym typeface="Public Sans"/>
              </a:rPr>
              <a:t>通訊工程</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sym typeface="Public Sans"/>
              </a:rPr>
              <a:t>領域深造</a:t>
            </a:r>
            <a:r>
              <a:rPr lang="zh-TW" altLang="en-US" sz="1200" dirty="0">
                <a:latin typeface="微軟正黑體" panose="020B0604030504040204" pitchFamily="34" charset="-120"/>
                <a:ea typeface="微軟正黑體" panose="020B0604030504040204" pitchFamily="34" charset="-120"/>
                <a:sym typeface="Public Sans"/>
              </a:rPr>
              <a:t>，學習更多關於數位通訊系統、網路架構、人工智慧、大數據與物聯網技術等專業知識。我的動手實作經驗將有助於我將所學開發出具有實用價值的通訊解決方案，無論是在智慧家庭、通訊系統、或是資通訊科技領域，我都</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sym typeface="Public Sans"/>
              </a:rPr>
              <a:t>希望能發揮所長，連結人與人、人與系統的距離</a:t>
            </a:r>
            <a:r>
              <a:rPr lang="zh-TW" altLang="en-US" sz="1200" dirty="0">
                <a:latin typeface="微軟正黑體" panose="020B0604030504040204" pitchFamily="34" charset="-120"/>
                <a:ea typeface="微軟正黑體" panose="020B0604030504040204" pitchFamily="34" charset="-120"/>
                <a:sym typeface="Public Sans"/>
              </a:rPr>
              <a:t>。</a:t>
            </a:r>
            <a:endParaRPr lang="en-US" sz="1200" dirty="0">
              <a:latin typeface="微軟正黑體" panose="020B0604030504040204" pitchFamily="34" charset="-120"/>
              <a:ea typeface="微軟正黑體" panose="020B0604030504040204" pitchFamily="34" charset="-120"/>
              <a:sym typeface="Public Sans"/>
            </a:endParaRPr>
          </a:p>
        </p:txBody>
      </p:sp>
      <p:sp>
        <p:nvSpPr>
          <p:cNvPr id="115" name="TextBox 115"/>
          <p:cNvSpPr txBox="1"/>
          <p:nvPr/>
        </p:nvSpPr>
        <p:spPr>
          <a:xfrm>
            <a:off x="5403087" y="1995075"/>
            <a:ext cx="1872000" cy="245965"/>
          </a:xfrm>
          <a:prstGeom prst="rect">
            <a:avLst/>
          </a:prstGeom>
        </p:spPr>
        <p:txBody>
          <a:bodyPr lIns="0" tIns="0" rIns="0" bIns="0" rtlCol="0" anchor="t">
            <a:spAutoFit/>
          </a:bodyPr>
          <a:lstStyle/>
          <a:p>
            <a:pPr>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sym typeface="Public Sans Bold"/>
              </a:rPr>
              <a:t>報考科系</a:t>
            </a:r>
            <a:endParaRPr lang="en-US" sz="2800" b="1" spc="70" dirty="0">
              <a:solidFill>
                <a:srgbClr val="FFFFFF"/>
              </a:solidFill>
              <a:latin typeface="微軟正黑體" panose="020B0604030504040204" pitchFamily="34" charset="-120"/>
              <a:ea typeface="微軟正黑體" panose="020B0604030504040204" pitchFamily="34" charset="-120"/>
              <a:sym typeface="Public Sans Bold"/>
            </a:endParaRPr>
          </a:p>
        </p:txBody>
      </p:sp>
      <p:sp>
        <p:nvSpPr>
          <p:cNvPr id="116" name="TextBox 116"/>
          <p:cNvSpPr txBox="1"/>
          <p:nvPr/>
        </p:nvSpPr>
        <p:spPr>
          <a:xfrm>
            <a:off x="5317589" y="2860090"/>
            <a:ext cx="2016000" cy="245965"/>
          </a:xfrm>
          <a:prstGeom prst="rect">
            <a:avLst/>
          </a:prstGeom>
        </p:spPr>
        <p:txBody>
          <a:bodyPr lIns="0" tIns="0" rIns="0" bIns="0" rtlCol="0" anchor="t">
            <a:spAutoFit/>
          </a:bodyPr>
          <a:lstStyle/>
          <a:p>
            <a:pPr algn="l">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sym typeface="Public Sans Bold"/>
              </a:rPr>
              <a:t>通訊工程系</a:t>
            </a:r>
            <a:endParaRPr lang="en-US" sz="2800" b="1" spc="70" dirty="0">
              <a:solidFill>
                <a:srgbClr val="FFFFFF"/>
              </a:solidFill>
              <a:latin typeface="微軟正黑體" panose="020B0604030504040204" pitchFamily="34" charset="-120"/>
              <a:ea typeface="微軟正黑體" panose="020B0604030504040204" pitchFamily="34" charset="-120"/>
              <a:sym typeface="Public Sans Bold"/>
            </a:endParaRPr>
          </a:p>
        </p:txBody>
      </p:sp>
      <p:sp>
        <p:nvSpPr>
          <p:cNvPr id="117" name="TextBox 117"/>
          <p:cNvSpPr txBox="1"/>
          <p:nvPr/>
        </p:nvSpPr>
        <p:spPr>
          <a:xfrm>
            <a:off x="5350023" y="459970"/>
            <a:ext cx="2068047" cy="245965"/>
          </a:xfrm>
          <a:prstGeom prst="rect">
            <a:avLst/>
          </a:prstGeom>
        </p:spPr>
        <p:txBody>
          <a:bodyPr wrap="square" lIns="0" tIns="0" rIns="0" bIns="0" rtlCol="0" anchor="t">
            <a:spAutoFit/>
          </a:bodyPr>
          <a:lstStyle/>
          <a:p>
            <a:pPr algn="l">
              <a:lnSpc>
                <a:spcPts val="1680"/>
              </a:lnSpc>
            </a:pPr>
            <a:r>
              <a:rPr lang="zh-TW" altLang="en-US" sz="2800" b="1" spc="70" dirty="0">
                <a:solidFill>
                  <a:srgbClr val="FFFFFF"/>
                </a:solidFill>
                <a:latin typeface="微軟正黑體" panose="020B0604030504040204" pitchFamily="34" charset="-120"/>
                <a:ea typeface="微軟正黑體" panose="020B0604030504040204" pitchFamily="34" charset="-120"/>
                <a:cs typeface="Public Sans Bold"/>
                <a:sym typeface="Public Sans Bold"/>
              </a:rPr>
              <a:t>考生姓名</a:t>
            </a:r>
            <a:endParaRPr lang="en-US" sz="2800" b="1" spc="70" dirty="0">
              <a:solidFill>
                <a:srgbClr val="FFFFFF"/>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18" name="TextBox 118"/>
          <p:cNvSpPr txBox="1"/>
          <p:nvPr/>
        </p:nvSpPr>
        <p:spPr>
          <a:xfrm>
            <a:off x="2686558" y="4231545"/>
            <a:ext cx="3301492" cy="231987"/>
          </a:xfrm>
          <a:prstGeom prst="rect">
            <a:avLst/>
          </a:prstGeom>
        </p:spPr>
        <p:txBody>
          <a:bodyPr wrap="square"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服務社會能力</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pic>
        <p:nvPicPr>
          <p:cNvPr id="125" name="圖片 124">
            <a:extLst>
              <a:ext uri="{FF2B5EF4-FFF2-40B4-BE49-F238E27FC236}">
                <a16:creationId xmlns:a16="http://schemas.microsoft.com/office/drawing/2014/main" id="{3D141489-157F-43EA-A40F-98AE73B320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62" y="61249"/>
            <a:ext cx="4485518" cy="3389801"/>
          </a:xfrm>
          <a:prstGeom prst="rect">
            <a:avLst/>
          </a:prstGeom>
        </p:spPr>
      </p:pic>
      <p:pic>
        <p:nvPicPr>
          <p:cNvPr id="128" name="圖片 127">
            <a:extLst>
              <a:ext uri="{FF2B5EF4-FFF2-40B4-BE49-F238E27FC236}">
                <a16:creationId xmlns:a16="http://schemas.microsoft.com/office/drawing/2014/main" id="{00A30EC9-D16A-4FDA-B8EF-1C41BF9AD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5" y="28029"/>
            <a:ext cx="3673126" cy="1348726"/>
          </a:xfrm>
          <a:prstGeom prst="rect">
            <a:avLst/>
          </a:prstGeom>
        </p:spPr>
      </p:pic>
      <p:sp>
        <p:nvSpPr>
          <p:cNvPr id="129" name="文字方塊 128">
            <a:extLst>
              <a:ext uri="{FF2B5EF4-FFF2-40B4-BE49-F238E27FC236}">
                <a16:creationId xmlns:a16="http://schemas.microsoft.com/office/drawing/2014/main" id="{B9436C29-BB81-4E2D-93B8-7DE21CB43BBF}"/>
              </a:ext>
            </a:extLst>
          </p:cNvPr>
          <p:cNvSpPr txBox="1"/>
          <p:nvPr/>
        </p:nvSpPr>
        <p:spPr>
          <a:xfrm>
            <a:off x="5317589" y="1003630"/>
            <a:ext cx="1431795" cy="523220"/>
          </a:xfrm>
          <a:prstGeom prst="rect">
            <a:avLst/>
          </a:prstGeom>
          <a:noFill/>
        </p:spPr>
        <p:txBody>
          <a:bodyPr wrap="square" rtlCol="0">
            <a:spAutoFit/>
          </a:bodyPr>
          <a:lstStyle/>
          <a:p>
            <a:r>
              <a:rPr lang="zh-TW" altLang="en-US" sz="2800" b="1" dirty="0">
                <a:solidFill>
                  <a:schemeClr val="bg1"/>
                </a:solidFill>
              </a:rPr>
              <a:t>○ ○ ○</a:t>
            </a:r>
          </a:p>
        </p:txBody>
      </p:sp>
      <p:sp>
        <p:nvSpPr>
          <p:cNvPr id="138" name="TextBox 118">
            <a:extLst>
              <a:ext uri="{FF2B5EF4-FFF2-40B4-BE49-F238E27FC236}">
                <a16:creationId xmlns:a16="http://schemas.microsoft.com/office/drawing/2014/main" id="{99599631-90DB-4481-98F3-7B52E49212E0}"/>
              </a:ext>
            </a:extLst>
          </p:cNvPr>
          <p:cNvSpPr txBox="1"/>
          <p:nvPr/>
        </p:nvSpPr>
        <p:spPr>
          <a:xfrm>
            <a:off x="2653981" y="6392220"/>
            <a:ext cx="2817927" cy="231987"/>
          </a:xfrm>
          <a:prstGeom prst="rect">
            <a:avLst/>
          </a:prstGeom>
        </p:spPr>
        <p:txBody>
          <a:bodyPr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自主學習的精神</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sp>
        <p:nvSpPr>
          <p:cNvPr id="139" name="TextBox 118">
            <a:extLst>
              <a:ext uri="{FF2B5EF4-FFF2-40B4-BE49-F238E27FC236}">
                <a16:creationId xmlns:a16="http://schemas.microsoft.com/office/drawing/2014/main" id="{C8475D8C-C5C0-4187-83A6-CEC9690406E0}"/>
              </a:ext>
            </a:extLst>
          </p:cNvPr>
          <p:cNvSpPr txBox="1"/>
          <p:nvPr/>
        </p:nvSpPr>
        <p:spPr>
          <a:xfrm>
            <a:off x="2671282" y="8340458"/>
            <a:ext cx="3481282" cy="231987"/>
          </a:xfrm>
          <a:prstGeom prst="rect">
            <a:avLst/>
          </a:prstGeom>
        </p:spPr>
        <p:txBody>
          <a:bodyPr wrap="square" lIns="0" tIns="0" rIns="0" bIns="0" rtlCol="0" anchor="t">
            <a:spAutoFit/>
          </a:bodyPr>
          <a:lstStyle/>
          <a:p>
            <a:pPr>
              <a:lnSpc>
                <a:spcPts val="1819"/>
              </a:lnSpc>
            </a:pPr>
            <a:r>
              <a:rPr lang="zh-TW" altLang="en-US"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rPr>
              <a:t>多元表現連結未來期待</a:t>
            </a:r>
            <a:endParaRPr lang="en-US" altLang="zh-TW" sz="2000" b="1" spc="69" dirty="0">
              <a:solidFill>
                <a:srgbClr val="0070C0"/>
              </a:solidFill>
              <a:latin typeface="微軟正黑體" panose="020B0604030504040204" pitchFamily="34" charset="-120"/>
              <a:ea typeface="微軟正黑體" panose="020B0604030504040204" pitchFamily="34" charset="-120"/>
              <a:cs typeface="Public Sans Bold"/>
              <a:sym typeface="Public Sans Bold"/>
            </a:endParaRPr>
          </a:p>
        </p:txBody>
      </p:sp>
    </p:spTree>
    <p:extLst>
      <p:ext uri="{BB962C8B-B14F-4D97-AF65-F5344CB8AC3E}">
        <p14:creationId xmlns:p14="http://schemas.microsoft.com/office/powerpoint/2010/main" val="134830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618</Words>
  <Application>Microsoft Office PowerPoint</Application>
  <PresentationFormat>自訂</PresentationFormat>
  <Paragraphs>25</Paragraphs>
  <Slides>2</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vt:i4>
      </vt:variant>
    </vt:vector>
  </HeadingPairs>
  <TitlesOfParts>
    <vt:vector size="9" baseType="lpstr">
      <vt:lpstr>微軟正黑體</vt:lpstr>
      <vt:lpstr>Public Sans</vt:lpstr>
      <vt:lpstr>新細明體</vt:lpstr>
      <vt:lpstr>Calibri</vt:lpstr>
      <vt:lpstr>Arial</vt:lpstr>
      <vt:lpstr>Public Sans Bold</vt:lpstr>
      <vt:lpstr>Office Theme</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Yellow Modern Business Event Rundown Flyer</dc:title>
  <cp:lastModifiedBy>88691</cp:lastModifiedBy>
  <cp:revision>9</cp:revision>
  <dcterms:created xsi:type="dcterms:W3CDTF">2006-08-16T00:00:00Z</dcterms:created>
  <dcterms:modified xsi:type="dcterms:W3CDTF">2025-05-06T16:01:36Z</dcterms:modified>
  <dc:identifier>DAGmrqteMJU</dc:identifier>
</cp:coreProperties>
</file>